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413C38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413C38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413C38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8E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4342" y="438310"/>
            <a:ext cx="4476749" cy="67151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21" y="438310"/>
            <a:ext cx="6411778" cy="67151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38310"/>
            <a:ext cx="6405194" cy="6715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8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46232"/>
            <a:ext cx="5206365" cy="702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413C38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5324" y="3507563"/>
            <a:ext cx="15157350" cy="539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720" y="872892"/>
            <a:ext cx="14765019" cy="3783329"/>
          </a:xfrm>
          <a:prstGeom prst="rect"/>
        </p:spPr>
        <p:txBody>
          <a:bodyPr wrap="square" lIns="0" tIns="304165" rIns="0" bIns="0" rtlCol="0" vert="horz">
            <a:spAutoFit/>
          </a:bodyPr>
          <a:lstStyle/>
          <a:p>
            <a:pPr marL="300355" marR="5080">
              <a:lnSpc>
                <a:spcPts val="11400"/>
              </a:lnSpc>
              <a:spcBef>
                <a:spcPts val="2395"/>
              </a:spcBef>
            </a:pPr>
            <a:r>
              <a:rPr dirty="0" sz="11400" spc="-90">
                <a:solidFill>
                  <a:srgbClr val="F1EDEB"/>
                </a:solidFill>
                <a:latin typeface="Lucida Sans Unicode"/>
                <a:cs typeface="Lucida Sans Unicode"/>
              </a:rPr>
              <a:t>ШТУЧНИЙ</a:t>
            </a:r>
            <a:r>
              <a:rPr dirty="0" sz="11400" spc="-459">
                <a:solidFill>
                  <a:srgbClr val="F1EDEB"/>
                </a:solidFill>
                <a:latin typeface="Lucida Sans Unicode"/>
                <a:cs typeface="Lucida Sans Unicode"/>
              </a:rPr>
              <a:t> </a:t>
            </a:r>
            <a:r>
              <a:rPr dirty="0" sz="11400" spc="20">
                <a:solidFill>
                  <a:srgbClr val="F1EDEB"/>
                </a:solidFill>
                <a:latin typeface="Lucida Sans Unicode"/>
                <a:cs typeface="Lucida Sans Unicode"/>
              </a:rPr>
              <a:t>ІНТЕЛЕКТ </a:t>
            </a:r>
            <a:r>
              <a:rPr dirty="0" sz="11400" spc="-3595">
                <a:solidFill>
                  <a:srgbClr val="F1EDEB"/>
                </a:solidFill>
                <a:latin typeface="Lucida Sans Unicode"/>
                <a:cs typeface="Lucida Sans Unicode"/>
              </a:rPr>
              <a:t> </a:t>
            </a:r>
            <a:r>
              <a:rPr dirty="0" sz="11400" spc="-315">
                <a:solidFill>
                  <a:srgbClr val="F1EDEB"/>
                </a:solidFill>
                <a:latin typeface="Lucida Sans Unicode"/>
                <a:cs typeface="Lucida Sans Unicode"/>
              </a:rPr>
              <a:t>ТА</a:t>
            </a:r>
            <a:r>
              <a:rPr dirty="0" sz="11400" spc="-420">
                <a:solidFill>
                  <a:srgbClr val="F1EDEB"/>
                </a:solidFill>
                <a:latin typeface="Lucida Sans Unicode"/>
                <a:cs typeface="Lucida Sans Unicode"/>
              </a:rPr>
              <a:t> </a:t>
            </a:r>
            <a:r>
              <a:rPr dirty="0" sz="11400" spc="490">
                <a:solidFill>
                  <a:srgbClr val="F1EDEB"/>
                </a:solidFill>
                <a:latin typeface="Lucida Sans Unicode"/>
                <a:cs typeface="Lucida Sans Unicode"/>
              </a:rPr>
              <a:t>КРЕАТИВ</a:t>
            </a:r>
            <a:endParaRPr sz="1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1753235" algn="l"/>
                <a:tab pos="5146675" algn="l"/>
                <a:tab pos="8222615" algn="l"/>
                <a:tab pos="9172575" algn="l"/>
              </a:tabLst>
            </a:pPr>
            <a:r>
              <a:rPr dirty="0" sz="3000" spc="25">
                <a:solidFill>
                  <a:srgbClr val="F1EDEB"/>
                </a:solidFill>
              </a:rPr>
              <a:t>К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190">
                <a:solidFill>
                  <a:srgbClr val="F1EDEB"/>
                </a:solidFill>
              </a:rPr>
              <a:t>У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320">
                <a:solidFill>
                  <a:srgbClr val="F1EDEB"/>
                </a:solidFill>
              </a:rPr>
              <a:t>Р</a:t>
            </a:r>
            <a:r>
              <a:rPr dirty="0" sz="3000" spc="-150">
                <a:solidFill>
                  <a:srgbClr val="F1EDEB"/>
                </a:solidFill>
              </a:rPr>
              <a:t> </a:t>
            </a:r>
            <a:r>
              <a:rPr dirty="0" sz="3000" spc="50">
                <a:solidFill>
                  <a:srgbClr val="F1EDEB"/>
                </a:solidFill>
              </a:rPr>
              <a:t>С	</a:t>
            </a:r>
            <a:r>
              <a:rPr dirty="0" sz="3000" spc="-235">
                <a:solidFill>
                  <a:srgbClr val="F1EDEB"/>
                </a:solidFill>
              </a:rPr>
              <a:t>“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190">
                <a:solidFill>
                  <a:srgbClr val="F1EDEB"/>
                </a:solidFill>
              </a:rPr>
              <a:t>Ш</a:t>
            </a:r>
            <a:r>
              <a:rPr dirty="0" sz="3000" spc="-150">
                <a:solidFill>
                  <a:srgbClr val="F1EDEB"/>
                </a:solidFill>
              </a:rPr>
              <a:t> </a:t>
            </a:r>
            <a:r>
              <a:rPr dirty="0" sz="3000" spc="-85">
                <a:solidFill>
                  <a:srgbClr val="F1EDEB"/>
                </a:solidFill>
              </a:rPr>
              <a:t>Т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190">
                <a:solidFill>
                  <a:srgbClr val="F1EDEB"/>
                </a:solidFill>
              </a:rPr>
              <a:t>У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55">
                <a:solidFill>
                  <a:srgbClr val="F1EDEB"/>
                </a:solidFill>
              </a:rPr>
              <a:t>Ч</a:t>
            </a:r>
            <a:r>
              <a:rPr dirty="0" sz="3000" spc="-150">
                <a:solidFill>
                  <a:srgbClr val="F1EDEB"/>
                </a:solidFill>
              </a:rPr>
              <a:t> </a:t>
            </a:r>
            <a:r>
              <a:rPr dirty="0" sz="3000" spc="204">
                <a:solidFill>
                  <a:srgbClr val="F1EDEB"/>
                </a:solidFill>
              </a:rPr>
              <a:t>Н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220">
                <a:solidFill>
                  <a:srgbClr val="F1EDEB"/>
                </a:solidFill>
              </a:rPr>
              <a:t>И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220">
                <a:solidFill>
                  <a:srgbClr val="F1EDEB"/>
                </a:solidFill>
              </a:rPr>
              <a:t>Й	</a:t>
            </a:r>
            <a:r>
              <a:rPr dirty="0" sz="3000" spc="-340">
                <a:solidFill>
                  <a:srgbClr val="F1EDEB"/>
                </a:solidFill>
              </a:rPr>
              <a:t>І</a:t>
            </a:r>
            <a:r>
              <a:rPr dirty="0" sz="3000" spc="-150">
                <a:solidFill>
                  <a:srgbClr val="F1EDEB"/>
                </a:solidFill>
              </a:rPr>
              <a:t> </a:t>
            </a:r>
            <a:r>
              <a:rPr dirty="0" sz="3000" spc="204">
                <a:solidFill>
                  <a:srgbClr val="F1EDEB"/>
                </a:solidFill>
              </a:rPr>
              <a:t>Н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-85">
                <a:solidFill>
                  <a:srgbClr val="F1EDEB"/>
                </a:solidFill>
              </a:rPr>
              <a:t>Т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80">
                <a:solidFill>
                  <a:srgbClr val="F1EDEB"/>
                </a:solidFill>
              </a:rPr>
              <a:t>Е</a:t>
            </a:r>
            <a:r>
              <a:rPr dirty="0" sz="3000" spc="-150">
                <a:solidFill>
                  <a:srgbClr val="F1EDEB"/>
                </a:solidFill>
              </a:rPr>
              <a:t> </a:t>
            </a:r>
            <a:r>
              <a:rPr dirty="0" sz="3000" spc="150">
                <a:solidFill>
                  <a:srgbClr val="F1EDEB"/>
                </a:solidFill>
              </a:rPr>
              <a:t>Л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80">
                <a:solidFill>
                  <a:srgbClr val="F1EDEB"/>
                </a:solidFill>
              </a:rPr>
              <a:t>Е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25">
                <a:solidFill>
                  <a:srgbClr val="F1EDEB"/>
                </a:solidFill>
              </a:rPr>
              <a:t>К</a:t>
            </a:r>
            <a:r>
              <a:rPr dirty="0" sz="3000" spc="-155">
                <a:solidFill>
                  <a:srgbClr val="F1EDEB"/>
                </a:solidFill>
              </a:rPr>
              <a:t> </a:t>
            </a:r>
            <a:r>
              <a:rPr dirty="0" sz="3000" spc="-85">
                <a:solidFill>
                  <a:srgbClr val="F1EDEB"/>
                </a:solidFill>
              </a:rPr>
              <a:t>Т	Т</a:t>
            </a:r>
            <a:r>
              <a:rPr dirty="0" sz="3000" spc="-150">
                <a:solidFill>
                  <a:srgbClr val="F1EDEB"/>
                </a:solidFill>
              </a:rPr>
              <a:t> </a:t>
            </a:r>
            <a:r>
              <a:rPr dirty="0" sz="3000" spc="180">
                <a:solidFill>
                  <a:srgbClr val="F1EDEB"/>
                </a:solidFill>
              </a:rPr>
              <a:t>А	</a:t>
            </a:r>
            <a:r>
              <a:rPr dirty="0" sz="3000" spc="25">
                <a:solidFill>
                  <a:srgbClr val="F1EDEB"/>
                </a:solidFill>
              </a:rPr>
              <a:t>К</a:t>
            </a:r>
            <a:r>
              <a:rPr dirty="0" sz="3000" spc="-170">
                <a:solidFill>
                  <a:srgbClr val="F1EDEB"/>
                </a:solidFill>
              </a:rPr>
              <a:t> </a:t>
            </a:r>
            <a:r>
              <a:rPr dirty="0" sz="3000" spc="320">
                <a:solidFill>
                  <a:srgbClr val="F1EDEB"/>
                </a:solidFill>
              </a:rPr>
              <a:t>Р</a:t>
            </a:r>
            <a:r>
              <a:rPr dirty="0" sz="3000" spc="-165">
                <a:solidFill>
                  <a:srgbClr val="F1EDEB"/>
                </a:solidFill>
              </a:rPr>
              <a:t> </a:t>
            </a:r>
            <a:r>
              <a:rPr dirty="0" sz="3000" spc="80">
                <a:solidFill>
                  <a:srgbClr val="F1EDEB"/>
                </a:solidFill>
              </a:rPr>
              <a:t>Е</a:t>
            </a:r>
            <a:r>
              <a:rPr dirty="0" sz="3000" spc="-165">
                <a:solidFill>
                  <a:srgbClr val="F1EDEB"/>
                </a:solidFill>
              </a:rPr>
              <a:t> </a:t>
            </a:r>
            <a:r>
              <a:rPr dirty="0" sz="3000" spc="180">
                <a:solidFill>
                  <a:srgbClr val="F1EDEB"/>
                </a:solidFill>
              </a:rPr>
              <a:t>А</a:t>
            </a:r>
            <a:r>
              <a:rPr dirty="0" sz="3000" spc="-165">
                <a:solidFill>
                  <a:srgbClr val="F1EDEB"/>
                </a:solidFill>
              </a:rPr>
              <a:t> </a:t>
            </a:r>
            <a:r>
              <a:rPr dirty="0" sz="3000" spc="-85">
                <a:solidFill>
                  <a:srgbClr val="F1EDEB"/>
                </a:solidFill>
              </a:rPr>
              <a:t>Т</a:t>
            </a:r>
            <a:r>
              <a:rPr dirty="0" sz="3000" spc="-170">
                <a:solidFill>
                  <a:srgbClr val="F1EDEB"/>
                </a:solidFill>
              </a:rPr>
              <a:t> </a:t>
            </a:r>
            <a:r>
              <a:rPr dirty="0" sz="3000" spc="220">
                <a:solidFill>
                  <a:srgbClr val="F1EDEB"/>
                </a:solidFill>
              </a:rPr>
              <a:t>И</a:t>
            </a:r>
            <a:r>
              <a:rPr dirty="0" sz="3000" spc="-165">
                <a:solidFill>
                  <a:srgbClr val="F1EDEB"/>
                </a:solidFill>
              </a:rPr>
              <a:t> </a:t>
            </a:r>
            <a:r>
              <a:rPr dirty="0" sz="3000" spc="190">
                <a:solidFill>
                  <a:srgbClr val="F1EDEB"/>
                </a:solidFill>
              </a:rPr>
              <a:t>В</a:t>
            </a:r>
            <a:r>
              <a:rPr dirty="0" sz="3000" spc="-165">
                <a:solidFill>
                  <a:srgbClr val="F1EDEB"/>
                </a:solidFill>
              </a:rPr>
              <a:t> </a:t>
            </a:r>
            <a:r>
              <a:rPr dirty="0" sz="3000" spc="-235">
                <a:solidFill>
                  <a:srgbClr val="F1EDEB"/>
                </a:solidFill>
              </a:rPr>
              <a:t>”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3186" y="388717"/>
            <a:ext cx="6334124" cy="95059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63925"/>
            <a:ext cx="7420609" cy="4514850"/>
          </a:xfrm>
          <a:prstGeom prst="rect"/>
        </p:spPr>
        <p:txBody>
          <a:bodyPr wrap="square" lIns="0" tIns="299085" rIns="0" bIns="0" rtlCol="0" vert="horz">
            <a:spAutoFit/>
          </a:bodyPr>
          <a:lstStyle/>
          <a:p>
            <a:pPr marL="12700" marR="5080">
              <a:lnSpc>
                <a:spcPts val="11030"/>
              </a:lnSpc>
              <a:spcBef>
                <a:spcPts val="2355"/>
              </a:spcBef>
            </a:pPr>
            <a:r>
              <a:rPr dirty="0" sz="11050" spc="740">
                <a:latin typeface="Lucida Sans Unicode"/>
                <a:cs typeface="Lucida Sans Unicode"/>
              </a:rPr>
              <a:t>ВЕНГЕР </a:t>
            </a:r>
            <a:r>
              <a:rPr dirty="0" sz="11050" spc="745">
                <a:latin typeface="Lucida Sans Unicode"/>
                <a:cs typeface="Lucida Sans Unicode"/>
              </a:rPr>
              <a:t> </a:t>
            </a:r>
            <a:r>
              <a:rPr dirty="0" sz="11050" spc="910">
                <a:latin typeface="Lucida Sans Unicode"/>
                <a:cs typeface="Lucida Sans Unicode"/>
              </a:rPr>
              <a:t>ЄВГЕН </a:t>
            </a:r>
            <a:r>
              <a:rPr dirty="0" sz="11050" spc="915">
                <a:latin typeface="Lucida Sans Unicode"/>
                <a:cs typeface="Lucida Sans Unicode"/>
              </a:rPr>
              <a:t> </a:t>
            </a:r>
            <a:r>
              <a:rPr dirty="0" sz="11050" spc="-420">
                <a:latin typeface="Lucida Sans Unicode"/>
                <a:cs typeface="Lucida Sans Unicode"/>
              </a:rPr>
              <a:t>І</a:t>
            </a:r>
            <a:r>
              <a:rPr dirty="0" sz="11050" spc="1395">
                <a:latin typeface="Lucida Sans Unicode"/>
                <a:cs typeface="Lucida Sans Unicode"/>
              </a:rPr>
              <a:t>В</a:t>
            </a:r>
            <a:r>
              <a:rPr dirty="0" sz="11050" spc="-150">
                <a:latin typeface="Lucida Sans Unicode"/>
                <a:cs typeface="Lucida Sans Unicode"/>
              </a:rPr>
              <a:t>А</a:t>
            </a:r>
            <a:r>
              <a:rPr dirty="0" sz="11050" spc="-204">
                <a:latin typeface="Lucida Sans Unicode"/>
                <a:cs typeface="Lucida Sans Unicode"/>
              </a:rPr>
              <a:t>Н</a:t>
            </a:r>
            <a:r>
              <a:rPr dirty="0" sz="11050" spc="495">
                <a:latin typeface="Lucida Sans Unicode"/>
                <a:cs typeface="Lucida Sans Unicode"/>
              </a:rPr>
              <a:t>О</a:t>
            </a:r>
            <a:r>
              <a:rPr dirty="0" sz="11050" spc="1395">
                <a:latin typeface="Lucida Sans Unicode"/>
                <a:cs typeface="Lucida Sans Unicode"/>
              </a:rPr>
              <a:t>В</a:t>
            </a:r>
            <a:r>
              <a:rPr dirty="0" sz="11050" spc="-160">
                <a:latin typeface="Lucida Sans Unicode"/>
                <a:cs typeface="Lucida Sans Unicode"/>
              </a:rPr>
              <a:t>И</a:t>
            </a:r>
            <a:r>
              <a:rPr dirty="0" sz="11050" spc="465">
                <a:latin typeface="Lucida Sans Unicode"/>
                <a:cs typeface="Lucida Sans Unicode"/>
              </a:rPr>
              <a:t>Ч</a:t>
            </a:r>
            <a:endParaRPr sz="110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6114583"/>
            <a:ext cx="8009255" cy="197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2200" spc="95">
                <a:solidFill>
                  <a:srgbClr val="413C38"/>
                </a:solidFill>
                <a:latin typeface="Verdana"/>
                <a:cs typeface="Verdana"/>
              </a:rPr>
              <a:t>Доцент </a:t>
            </a:r>
            <a:r>
              <a:rPr dirty="0" sz="2200" spc="65">
                <a:solidFill>
                  <a:srgbClr val="413C38"/>
                </a:solidFill>
                <a:latin typeface="Verdana"/>
                <a:cs typeface="Verdana"/>
              </a:rPr>
              <a:t>кафедри </a:t>
            </a:r>
            <a:r>
              <a:rPr dirty="0" sz="2200" spc="50">
                <a:solidFill>
                  <a:srgbClr val="413C38"/>
                </a:solidFill>
                <a:latin typeface="Verdana"/>
                <a:cs typeface="Verdana"/>
              </a:rPr>
              <a:t>маркетингу, </a:t>
            </a:r>
            <a:r>
              <a:rPr dirty="0" sz="2200" spc="90">
                <a:solidFill>
                  <a:srgbClr val="413C38"/>
                </a:solidFill>
                <a:latin typeface="Verdana"/>
                <a:cs typeface="Verdana"/>
              </a:rPr>
              <a:t>інновацій </a:t>
            </a:r>
            <a:r>
              <a:rPr dirty="0" sz="2200" spc="-20">
                <a:solidFill>
                  <a:srgbClr val="413C38"/>
                </a:solidFill>
                <a:latin typeface="Verdana"/>
                <a:cs typeface="Verdana"/>
              </a:rPr>
              <a:t>та </a:t>
            </a:r>
            <a:r>
              <a:rPr dirty="0" sz="2200" spc="-1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85">
                <a:solidFill>
                  <a:srgbClr val="413C38"/>
                </a:solidFill>
                <a:latin typeface="Verdana"/>
                <a:cs typeface="Verdana"/>
              </a:rPr>
              <a:t>регіонального</a:t>
            </a:r>
            <a:r>
              <a:rPr dirty="0" sz="220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30">
                <a:solidFill>
                  <a:srgbClr val="413C38"/>
                </a:solidFill>
                <a:latin typeface="Verdana"/>
                <a:cs typeface="Verdana"/>
              </a:rPr>
              <a:t>розвитку,</a:t>
            </a:r>
            <a:r>
              <a:rPr dirty="0" sz="2200" spc="-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85">
                <a:solidFill>
                  <a:srgbClr val="413C38"/>
                </a:solidFill>
                <a:latin typeface="Verdana"/>
                <a:cs typeface="Verdana"/>
              </a:rPr>
              <a:t>експерт</a:t>
            </a:r>
            <a:r>
              <a:rPr dirty="0" sz="2200" spc="-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-75">
                <a:solidFill>
                  <a:srgbClr val="413C38"/>
                </a:solidFill>
                <a:latin typeface="Verdana"/>
                <a:cs typeface="Verdana"/>
              </a:rPr>
              <a:t>у</a:t>
            </a:r>
            <a:r>
              <a:rPr dirty="0" sz="2200" spc="-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65">
                <a:solidFill>
                  <a:srgbClr val="413C38"/>
                </a:solidFill>
                <a:latin typeface="Verdana"/>
                <a:cs typeface="Verdana"/>
              </a:rPr>
              <a:t>сфері</a:t>
            </a:r>
            <a:r>
              <a:rPr dirty="0" sz="2200" spc="-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90">
                <a:solidFill>
                  <a:srgbClr val="413C38"/>
                </a:solidFill>
                <a:latin typeface="Verdana"/>
                <a:cs typeface="Verdana"/>
              </a:rPr>
              <a:t>цифрового </a:t>
            </a:r>
            <a:r>
              <a:rPr dirty="0" sz="2200" spc="-75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50">
                <a:solidFill>
                  <a:srgbClr val="413C38"/>
                </a:solidFill>
                <a:latin typeface="Verdana"/>
                <a:cs typeface="Verdana"/>
              </a:rPr>
              <a:t>маркетингу, </a:t>
            </a:r>
            <a:r>
              <a:rPr dirty="0" sz="2200" spc="105">
                <a:solidFill>
                  <a:srgbClr val="413C38"/>
                </a:solidFill>
                <a:latin typeface="Verdana"/>
                <a:cs typeface="Verdana"/>
              </a:rPr>
              <a:t>приватний </a:t>
            </a:r>
            <a:r>
              <a:rPr dirty="0" sz="2200" spc="120">
                <a:solidFill>
                  <a:srgbClr val="413C38"/>
                </a:solidFill>
                <a:latin typeface="Verdana"/>
                <a:cs typeface="Verdana"/>
              </a:rPr>
              <a:t>підприємець </a:t>
            </a:r>
            <a:r>
              <a:rPr dirty="0" sz="2200" spc="30">
                <a:solidFill>
                  <a:srgbClr val="413C38"/>
                </a:solidFill>
                <a:latin typeface="Verdana"/>
                <a:cs typeface="Verdana"/>
              </a:rPr>
              <a:t>(e-commerce, </a:t>
            </a:r>
            <a:r>
              <a:rPr dirty="0" sz="2200" spc="3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30">
                <a:solidFill>
                  <a:srgbClr val="413C38"/>
                </a:solidFill>
                <a:latin typeface="Verdana"/>
                <a:cs typeface="Verdana"/>
              </a:rPr>
              <a:t>будівництво),</a:t>
            </a:r>
            <a:r>
              <a:rPr dirty="0" sz="2200" spc="-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80">
                <a:solidFill>
                  <a:srgbClr val="413C38"/>
                </a:solidFill>
                <a:latin typeface="Verdana"/>
                <a:cs typeface="Verdana"/>
              </a:rPr>
              <a:t>курси</a:t>
            </a:r>
            <a:r>
              <a:rPr dirty="0" sz="2200" spc="-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40">
                <a:solidFill>
                  <a:srgbClr val="413C38"/>
                </a:solidFill>
                <a:latin typeface="Verdana"/>
                <a:cs typeface="Verdana"/>
              </a:rPr>
              <a:t>“Digital-маркетинг”,</a:t>
            </a:r>
            <a:r>
              <a:rPr dirty="0" sz="2200" spc="-8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80">
                <a:solidFill>
                  <a:srgbClr val="413C38"/>
                </a:solidFill>
                <a:latin typeface="Verdana"/>
                <a:cs typeface="Verdana"/>
              </a:rPr>
              <a:t>“Маркетинг </a:t>
            </a:r>
            <a:r>
              <a:rPr dirty="0" sz="2200" spc="-76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2200" spc="-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-40">
                <a:solidFill>
                  <a:srgbClr val="413C38"/>
                </a:solidFill>
                <a:latin typeface="Verdana"/>
                <a:cs typeface="Verdana"/>
              </a:rPr>
              <a:t>ІТ-сфері”.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3186" y="388717"/>
            <a:ext cx="6334124" cy="95059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63925"/>
            <a:ext cx="7420609" cy="4514850"/>
          </a:xfrm>
          <a:prstGeom prst="rect"/>
        </p:spPr>
        <p:txBody>
          <a:bodyPr wrap="square" lIns="0" tIns="299085" rIns="0" bIns="0" rtlCol="0" vert="horz">
            <a:spAutoFit/>
          </a:bodyPr>
          <a:lstStyle/>
          <a:p>
            <a:pPr marL="12700" marR="5080">
              <a:lnSpc>
                <a:spcPts val="11030"/>
              </a:lnSpc>
              <a:spcBef>
                <a:spcPts val="2355"/>
              </a:spcBef>
            </a:pPr>
            <a:r>
              <a:rPr dirty="0" sz="11050" spc="330">
                <a:latin typeface="Lucida Sans Unicode"/>
                <a:cs typeface="Lucida Sans Unicode"/>
              </a:rPr>
              <a:t>ПАВЛЮК </a:t>
            </a:r>
            <a:r>
              <a:rPr dirty="0" sz="11050" spc="335">
                <a:latin typeface="Lucida Sans Unicode"/>
                <a:cs typeface="Lucida Sans Unicode"/>
              </a:rPr>
              <a:t> </a:t>
            </a:r>
            <a:r>
              <a:rPr dirty="0" sz="11050" spc="35">
                <a:latin typeface="Lucida Sans Unicode"/>
                <a:cs typeface="Lucida Sans Unicode"/>
              </a:rPr>
              <a:t>АНДРІЙ </a:t>
            </a:r>
            <a:r>
              <a:rPr dirty="0" sz="11050" spc="40">
                <a:latin typeface="Lucida Sans Unicode"/>
                <a:cs typeface="Lucida Sans Unicode"/>
              </a:rPr>
              <a:t> </a:t>
            </a:r>
            <a:r>
              <a:rPr dirty="0" sz="11050" spc="-420">
                <a:latin typeface="Lucida Sans Unicode"/>
                <a:cs typeface="Lucida Sans Unicode"/>
              </a:rPr>
              <a:t>І</a:t>
            </a:r>
            <a:r>
              <a:rPr dirty="0" sz="11050" spc="1395">
                <a:latin typeface="Lucida Sans Unicode"/>
                <a:cs typeface="Lucida Sans Unicode"/>
              </a:rPr>
              <a:t>В</a:t>
            </a:r>
            <a:r>
              <a:rPr dirty="0" sz="11050" spc="-150">
                <a:latin typeface="Lucida Sans Unicode"/>
                <a:cs typeface="Lucida Sans Unicode"/>
              </a:rPr>
              <a:t>А</a:t>
            </a:r>
            <a:r>
              <a:rPr dirty="0" sz="11050" spc="-204">
                <a:latin typeface="Lucida Sans Unicode"/>
                <a:cs typeface="Lucida Sans Unicode"/>
              </a:rPr>
              <a:t>Н</a:t>
            </a:r>
            <a:r>
              <a:rPr dirty="0" sz="11050" spc="495">
                <a:latin typeface="Lucida Sans Unicode"/>
                <a:cs typeface="Lucida Sans Unicode"/>
              </a:rPr>
              <a:t>О</a:t>
            </a:r>
            <a:r>
              <a:rPr dirty="0" sz="11050" spc="1395">
                <a:latin typeface="Lucida Sans Unicode"/>
                <a:cs typeface="Lucida Sans Unicode"/>
              </a:rPr>
              <a:t>В</a:t>
            </a:r>
            <a:r>
              <a:rPr dirty="0" sz="11050" spc="-160">
                <a:latin typeface="Lucida Sans Unicode"/>
                <a:cs typeface="Lucida Sans Unicode"/>
              </a:rPr>
              <a:t>И</a:t>
            </a:r>
            <a:r>
              <a:rPr dirty="0" sz="11050" spc="465">
                <a:latin typeface="Lucida Sans Unicode"/>
                <a:cs typeface="Lucida Sans Unicode"/>
              </a:rPr>
              <a:t>Ч</a:t>
            </a:r>
            <a:endParaRPr sz="110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6114583"/>
            <a:ext cx="7902575" cy="1587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2200" spc="90">
                <a:solidFill>
                  <a:srgbClr val="413C38"/>
                </a:solidFill>
                <a:latin typeface="Verdana"/>
                <a:cs typeface="Verdana"/>
              </a:rPr>
              <a:t>Асистент </a:t>
            </a:r>
            <a:r>
              <a:rPr dirty="0" sz="2200" spc="65">
                <a:solidFill>
                  <a:srgbClr val="413C38"/>
                </a:solidFill>
                <a:latin typeface="Verdana"/>
                <a:cs typeface="Verdana"/>
              </a:rPr>
              <a:t>кафедри </a:t>
            </a:r>
            <a:r>
              <a:rPr dirty="0" sz="2200" spc="50">
                <a:solidFill>
                  <a:srgbClr val="413C38"/>
                </a:solidFill>
                <a:latin typeface="Verdana"/>
                <a:cs typeface="Verdana"/>
              </a:rPr>
              <a:t>маркетингу, </a:t>
            </a:r>
            <a:r>
              <a:rPr dirty="0" sz="2200" spc="90">
                <a:solidFill>
                  <a:srgbClr val="413C38"/>
                </a:solidFill>
                <a:latin typeface="Verdana"/>
                <a:cs typeface="Verdana"/>
              </a:rPr>
              <a:t>інновацій </a:t>
            </a:r>
            <a:r>
              <a:rPr dirty="0" sz="2200" spc="-20">
                <a:solidFill>
                  <a:srgbClr val="413C38"/>
                </a:solidFill>
                <a:latin typeface="Verdana"/>
                <a:cs typeface="Verdana"/>
              </a:rPr>
              <a:t>та </a:t>
            </a:r>
            <a:r>
              <a:rPr dirty="0" sz="2200" spc="-1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85">
                <a:solidFill>
                  <a:srgbClr val="413C38"/>
                </a:solidFill>
                <a:latin typeface="Verdana"/>
                <a:cs typeface="Verdana"/>
              </a:rPr>
              <a:t>регіонального </a:t>
            </a:r>
            <a:r>
              <a:rPr dirty="0" sz="2200" spc="30">
                <a:solidFill>
                  <a:srgbClr val="413C38"/>
                </a:solidFill>
                <a:latin typeface="Verdana"/>
                <a:cs typeface="Verdana"/>
              </a:rPr>
              <a:t>розвитку, </a:t>
            </a:r>
            <a:r>
              <a:rPr dirty="0" sz="2200" spc="75">
                <a:solidFill>
                  <a:srgbClr val="413C38"/>
                </a:solidFill>
                <a:latin typeface="Verdana"/>
                <a:cs typeface="Verdana"/>
              </a:rPr>
              <a:t>власник </a:t>
            </a:r>
            <a:r>
              <a:rPr dirty="0" sz="2200" spc="90">
                <a:solidFill>
                  <a:srgbClr val="413C38"/>
                </a:solidFill>
                <a:latin typeface="Verdana"/>
                <a:cs typeface="Verdana"/>
              </a:rPr>
              <a:t>маркетингової </a:t>
            </a:r>
            <a:r>
              <a:rPr dirty="0" sz="2200" spc="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65">
                <a:solidFill>
                  <a:srgbClr val="413C38"/>
                </a:solidFill>
                <a:latin typeface="Verdana"/>
                <a:cs typeface="Verdana"/>
              </a:rPr>
              <a:t>агенції</a:t>
            </a:r>
            <a:r>
              <a:rPr dirty="0" sz="2200" spc="-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100">
                <a:solidFill>
                  <a:srgbClr val="413C38"/>
                </a:solidFill>
                <a:latin typeface="Verdana"/>
                <a:cs typeface="Verdana"/>
              </a:rPr>
              <a:t>EMPA,</a:t>
            </a:r>
            <a:r>
              <a:rPr dirty="0" sz="2200" spc="-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80">
                <a:solidFill>
                  <a:srgbClr val="413C38"/>
                </a:solidFill>
                <a:latin typeface="Verdana"/>
                <a:cs typeface="Verdana"/>
              </a:rPr>
              <a:t>курси</a:t>
            </a:r>
            <a:r>
              <a:rPr dirty="0" sz="2200" spc="-8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95">
                <a:solidFill>
                  <a:srgbClr val="413C38"/>
                </a:solidFill>
                <a:latin typeface="Verdana"/>
                <a:cs typeface="Verdana"/>
              </a:rPr>
              <a:t>“Особистий</a:t>
            </a:r>
            <a:r>
              <a:rPr dirty="0" sz="2200" spc="-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30">
                <a:solidFill>
                  <a:srgbClr val="413C38"/>
                </a:solidFill>
                <a:latin typeface="Verdana"/>
                <a:cs typeface="Verdana"/>
              </a:rPr>
              <a:t>бренд”,</a:t>
            </a:r>
            <a:r>
              <a:rPr dirty="0" sz="2200" spc="-8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60">
                <a:solidFill>
                  <a:srgbClr val="413C38"/>
                </a:solidFill>
                <a:latin typeface="Verdana"/>
                <a:cs typeface="Verdana"/>
              </a:rPr>
              <a:t>“Креативні </a:t>
            </a:r>
            <a:r>
              <a:rPr dirty="0" sz="2200" spc="-76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15">
                <a:solidFill>
                  <a:srgbClr val="413C38"/>
                </a:solidFill>
                <a:latin typeface="Verdana"/>
                <a:cs typeface="Verdana"/>
              </a:rPr>
              <a:t>індустрії”,</a:t>
            </a:r>
            <a:r>
              <a:rPr dirty="0" sz="2200" spc="-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55">
                <a:solidFill>
                  <a:srgbClr val="413C38"/>
                </a:solidFill>
                <a:latin typeface="Verdana"/>
                <a:cs typeface="Verdana"/>
              </a:rPr>
              <a:t>“Штучний</a:t>
            </a:r>
            <a:r>
              <a:rPr dirty="0" sz="2200" spc="-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50">
                <a:solidFill>
                  <a:srgbClr val="413C38"/>
                </a:solidFill>
                <a:latin typeface="Verdana"/>
                <a:cs typeface="Verdana"/>
              </a:rPr>
              <a:t>інтелект</a:t>
            </a:r>
            <a:r>
              <a:rPr dirty="0" sz="2200" spc="-8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-20">
                <a:solidFill>
                  <a:srgbClr val="413C38"/>
                </a:solidFill>
                <a:latin typeface="Verdana"/>
                <a:cs typeface="Verdana"/>
              </a:rPr>
              <a:t>та</a:t>
            </a:r>
            <a:r>
              <a:rPr dirty="0" sz="2200" spc="-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45">
                <a:solidFill>
                  <a:srgbClr val="413C38"/>
                </a:solidFill>
                <a:latin typeface="Verdana"/>
                <a:cs typeface="Verdana"/>
              </a:rPr>
              <a:t>креатив”</a:t>
            </a:r>
            <a:r>
              <a:rPr dirty="0" sz="2200" spc="-8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200" spc="-335">
                <a:solidFill>
                  <a:srgbClr val="413C38"/>
                </a:solidFill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880" y="988205"/>
            <a:ext cx="3482340" cy="2463165"/>
          </a:xfrm>
          <a:prstGeom prst="rect"/>
        </p:spPr>
        <p:txBody>
          <a:bodyPr wrap="square" lIns="0" tIns="114300" rIns="0" bIns="0" rtlCol="0" vert="horz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900"/>
              </a:spcBef>
            </a:pPr>
            <a:r>
              <a:rPr dirty="0" sz="3750" spc="-114"/>
              <a:t>Т</a:t>
            </a:r>
            <a:r>
              <a:rPr dirty="0" sz="3750" spc="90"/>
              <a:t>Е</a:t>
            </a:r>
            <a:r>
              <a:rPr dirty="0" sz="3750" spc="434"/>
              <a:t>М</a:t>
            </a:r>
            <a:r>
              <a:rPr dirty="0" sz="3750" spc="220"/>
              <a:t>А</a:t>
            </a:r>
            <a:r>
              <a:rPr dirty="0" sz="3750" spc="-340"/>
              <a:t> </a:t>
            </a:r>
            <a:r>
              <a:rPr dirty="0" sz="3750" spc="-1040"/>
              <a:t>1</a:t>
            </a:r>
            <a:r>
              <a:rPr dirty="0" sz="3750" spc="-775"/>
              <a:t>:  </a:t>
            </a:r>
            <a:r>
              <a:rPr dirty="0" sz="3750" spc="170"/>
              <a:t>ШТУЧНИЙ </a:t>
            </a:r>
            <a:r>
              <a:rPr dirty="0" sz="3750" spc="175"/>
              <a:t> </a:t>
            </a:r>
            <a:r>
              <a:rPr dirty="0" sz="3750" spc="-430"/>
              <a:t>І</a:t>
            </a:r>
            <a:r>
              <a:rPr dirty="0" sz="3750" spc="250"/>
              <a:t>Н</a:t>
            </a:r>
            <a:r>
              <a:rPr dirty="0" sz="3750" spc="-114"/>
              <a:t>Т</a:t>
            </a:r>
            <a:r>
              <a:rPr dirty="0" sz="3750" spc="90"/>
              <a:t>Е</a:t>
            </a:r>
            <a:r>
              <a:rPr dirty="0" sz="3750" spc="175"/>
              <a:t>Л</a:t>
            </a:r>
            <a:r>
              <a:rPr dirty="0" sz="3750" spc="90"/>
              <a:t>Е</a:t>
            </a:r>
            <a:r>
              <a:rPr dirty="0" sz="3750" spc="20"/>
              <a:t>К</a:t>
            </a:r>
            <a:r>
              <a:rPr dirty="0" sz="3750" spc="-110"/>
              <a:t>Т</a:t>
            </a:r>
            <a:r>
              <a:rPr dirty="0" sz="3750" spc="-340"/>
              <a:t> </a:t>
            </a:r>
            <a:r>
              <a:rPr dirty="0" sz="3750" spc="170"/>
              <a:t>У  </a:t>
            </a:r>
            <a:r>
              <a:rPr dirty="0" sz="3750" spc="20"/>
              <a:t>К</a:t>
            </a:r>
            <a:r>
              <a:rPr dirty="0" sz="3750" spc="390"/>
              <a:t>Р</a:t>
            </a:r>
            <a:r>
              <a:rPr dirty="0" sz="3750" spc="90"/>
              <a:t>Е</a:t>
            </a:r>
            <a:r>
              <a:rPr dirty="0" sz="3750" spc="215"/>
              <a:t>А</a:t>
            </a:r>
            <a:r>
              <a:rPr dirty="0" sz="3750" spc="-114"/>
              <a:t>Т</a:t>
            </a:r>
            <a:r>
              <a:rPr dirty="0" sz="3750" spc="265"/>
              <a:t>И</a:t>
            </a:r>
            <a:r>
              <a:rPr dirty="0" sz="3750" spc="235"/>
              <a:t>ВН</a:t>
            </a:r>
            <a:r>
              <a:rPr dirty="0" sz="3750" spc="265"/>
              <a:t>И</a:t>
            </a:r>
            <a:r>
              <a:rPr dirty="0" sz="3750" spc="-95"/>
              <a:t>Х  </a:t>
            </a:r>
            <a:r>
              <a:rPr dirty="0" sz="3750" spc="5"/>
              <a:t>ІНДУСТРІЯХ</a:t>
            </a:r>
            <a:endParaRPr sz="3750"/>
          </a:p>
        </p:txBody>
      </p:sp>
      <p:sp>
        <p:nvSpPr>
          <p:cNvPr id="3" name="object 3"/>
          <p:cNvSpPr txBox="1"/>
          <p:nvPr/>
        </p:nvSpPr>
        <p:spPr>
          <a:xfrm>
            <a:off x="779880" y="5773214"/>
            <a:ext cx="1925320" cy="596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22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-265">
                <a:solidFill>
                  <a:srgbClr val="413C38"/>
                </a:solidFill>
                <a:latin typeface="Verdana"/>
                <a:cs typeface="Verdana"/>
              </a:rPr>
              <a:t>2</a:t>
            </a:r>
            <a:r>
              <a:rPr dirty="0" sz="3750" spc="-910">
                <a:solidFill>
                  <a:srgbClr val="413C38"/>
                </a:solidFill>
                <a:latin typeface="Verdana"/>
                <a:cs typeface="Verdana"/>
              </a:rPr>
              <a:t>: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880" y="6239939"/>
            <a:ext cx="4342765" cy="1996439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900"/>
              </a:spcBef>
            </a:pP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750" spc="39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5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НН</a:t>
            </a:r>
            <a:r>
              <a:rPr dirty="0" sz="3750" spc="60">
                <a:solidFill>
                  <a:srgbClr val="413C38"/>
                </a:solidFill>
                <a:latin typeface="Verdana"/>
                <a:cs typeface="Verdana"/>
              </a:rPr>
              <a:t>Я  </a:t>
            </a:r>
            <a:r>
              <a:rPr dirty="0" sz="3750" spc="150">
                <a:solidFill>
                  <a:srgbClr val="413C38"/>
                </a:solidFill>
                <a:latin typeface="Verdana"/>
                <a:cs typeface="Verdana"/>
              </a:rPr>
              <a:t>ГЕНЕРАТИВНИХ </a:t>
            </a:r>
            <a:r>
              <a:rPr dirty="0" sz="3750" spc="15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175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3750" spc="10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750" spc="39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-43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750" spc="229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170">
                <a:solidFill>
                  <a:srgbClr val="413C38"/>
                </a:solidFill>
                <a:latin typeface="Verdana"/>
                <a:cs typeface="Verdana"/>
              </a:rPr>
              <a:t>У  </a:t>
            </a:r>
            <a:r>
              <a:rPr dirty="0" sz="3750" spc="130">
                <a:solidFill>
                  <a:srgbClr val="413C38"/>
                </a:solidFill>
                <a:latin typeface="Verdana"/>
                <a:cs typeface="Verdana"/>
              </a:rPr>
              <a:t>РЕКЛАМІ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4865" y="988205"/>
            <a:ext cx="3478529" cy="246316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algn="ctr" marL="12700" marR="5080" indent="-124460">
              <a:lnSpc>
                <a:spcPts val="3679"/>
              </a:lnSpc>
              <a:spcBef>
                <a:spcPts val="900"/>
              </a:spcBef>
            </a:pP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22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-280">
                <a:solidFill>
                  <a:srgbClr val="413C38"/>
                </a:solidFill>
                <a:latin typeface="Verdana"/>
                <a:cs typeface="Verdana"/>
              </a:rPr>
              <a:t>3</a:t>
            </a:r>
            <a:r>
              <a:rPr dirty="0" sz="3750" spc="-775">
                <a:solidFill>
                  <a:srgbClr val="413C38"/>
                </a:solidFill>
                <a:latin typeface="Verdana"/>
                <a:cs typeface="Verdana"/>
              </a:rPr>
              <a:t>:  </a:t>
            </a:r>
            <a:r>
              <a:rPr dirty="0" sz="3750" spc="170">
                <a:solidFill>
                  <a:srgbClr val="413C38"/>
                </a:solidFill>
                <a:latin typeface="Verdana"/>
                <a:cs typeface="Verdana"/>
              </a:rPr>
              <a:t>ШТУЧНИЙ </a:t>
            </a:r>
            <a:r>
              <a:rPr dirty="0" sz="3750" spc="1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-43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175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750" spc="-11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155">
                <a:solidFill>
                  <a:srgbClr val="413C38"/>
                </a:solidFill>
                <a:latin typeface="Verdana"/>
                <a:cs typeface="Verdana"/>
              </a:rPr>
              <a:t>В  </a:t>
            </a:r>
            <a:r>
              <a:rPr dirty="0" sz="3750" spc="40">
                <a:solidFill>
                  <a:srgbClr val="413C38"/>
                </a:solidFill>
                <a:latin typeface="Verdana"/>
                <a:cs typeface="Verdana"/>
              </a:rPr>
              <a:t>КОНТЕНТ- </a:t>
            </a:r>
            <a:r>
              <a:rPr dirty="0" sz="3750" spc="4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39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37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3750" spc="10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3750" spc="235">
                <a:solidFill>
                  <a:srgbClr val="413C38"/>
                </a:solidFill>
                <a:latin typeface="Verdana"/>
                <a:cs typeface="Verdana"/>
              </a:rPr>
              <a:t>У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8563" y="5773214"/>
            <a:ext cx="4604385" cy="246316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 marR="5080" indent="1254760">
              <a:lnSpc>
                <a:spcPts val="3679"/>
              </a:lnSpc>
              <a:spcBef>
                <a:spcPts val="900"/>
              </a:spcBef>
            </a:pP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22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85">
                <a:solidFill>
                  <a:srgbClr val="413C38"/>
                </a:solidFill>
                <a:latin typeface="Verdana"/>
                <a:cs typeface="Verdana"/>
              </a:rPr>
              <a:t>4</a:t>
            </a:r>
            <a:r>
              <a:rPr dirty="0" sz="3750" spc="-775">
                <a:solidFill>
                  <a:srgbClr val="413C38"/>
                </a:solidFill>
                <a:latin typeface="Verdana"/>
                <a:cs typeface="Verdana"/>
              </a:rPr>
              <a:t>:  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175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3750" spc="-43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750" spc="70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39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37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750" spc="235">
                <a:solidFill>
                  <a:srgbClr val="413C38"/>
                </a:solidFill>
                <a:latin typeface="Verdana"/>
                <a:cs typeface="Verdana"/>
              </a:rPr>
              <a:t>У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22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endParaRPr sz="3750">
              <a:latin typeface="Verdana"/>
              <a:cs typeface="Verdana"/>
            </a:endParaRPr>
          </a:p>
          <a:p>
            <a:pPr algn="ctr" marL="25400" marR="142240" indent="-635">
              <a:lnSpc>
                <a:spcPct val="81700"/>
              </a:lnSpc>
              <a:spcBef>
                <a:spcPts val="5"/>
              </a:spcBef>
            </a:pPr>
            <a:r>
              <a:rPr dirty="0" sz="3750" spc="120">
                <a:solidFill>
                  <a:srgbClr val="413C38"/>
                </a:solidFill>
                <a:latin typeface="Verdana"/>
                <a:cs typeface="Verdana"/>
              </a:rPr>
              <a:t>ПОВЕДІНКИ </a:t>
            </a:r>
            <a:r>
              <a:rPr dirty="0" sz="3750" spc="12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5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П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750" spc="130">
                <a:solidFill>
                  <a:srgbClr val="413C38"/>
                </a:solidFill>
                <a:latin typeface="Verdana"/>
                <a:cs typeface="Verdana"/>
              </a:rPr>
              <a:t>Ж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60">
                <a:solidFill>
                  <a:srgbClr val="413C38"/>
                </a:solidFill>
                <a:latin typeface="Verdana"/>
                <a:cs typeface="Verdana"/>
              </a:rPr>
              <a:t>Ч</a:t>
            </a:r>
            <a:r>
              <a:rPr dirty="0" sz="3750" spc="-43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750" spc="229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50">
                <a:solidFill>
                  <a:srgbClr val="413C38"/>
                </a:solidFill>
                <a:latin typeface="Verdana"/>
                <a:cs typeface="Verdana"/>
              </a:rPr>
              <a:t>З  </a:t>
            </a:r>
            <a:r>
              <a:rPr dirty="0" sz="3750" spc="170">
                <a:solidFill>
                  <a:srgbClr val="413C38"/>
                </a:solidFill>
                <a:latin typeface="Verdana"/>
                <a:cs typeface="Verdana"/>
              </a:rPr>
              <a:t>Д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П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750" spc="10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750" spc="204">
                <a:solidFill>
                  <a:srgbClr val="413C38"/>
                </a:solidFill>
                <a:latin typeface="Verdana"/>
                <a:cs typeface="Verdana"/>
              </a:rPr>
              <a:t>Ю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Ш</a:t>
            </a:r>
            <a:r>
              <a:rPr dirty="0" sz="3750" spc="-42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30525" y="988205"/>
            <a:ext cx="4241800" cy="246316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algn="r" marL="12700" marR="5080" indent="2192655">
              <a:lnSpc>
                <a:spcPts val="3679"/>
              </a:lnSpc>
              <a:spcBef>
                <a:spcPts val="900"/>
              </a:spcBef>
            </a:pP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22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-275">
                <a:solidFill>
                  <a:srgbClr val="413C38"/>
                </a:solidFill>
                <a:latin typeface="Verdana"/>
                <a:cs typeface="Verdana"/>
              </a:rPr>
              <a:t>5</a:t>
            </a:r>
            <a:r>
              <a:rPr dirty="0" sz="3750" spc="-775">
                <a:solidFill>
                  <a:srgbClr val="413C38"/>
                </a:solidFill>
                <a:latin typeface="Verdana"/>
                <a:cs typeface="Verdana"/>
              </a:rPr>
              <a:t>:  </a:t>
            </a:r>
            <a:r>
              <a:rPr dirty="0" sz="3750" spc="245">
                <a:solidFill>
                  <a:srgbClr val="413C38"/>
                </a:solidFill>
                <a:latin typeface="Verdana"/>
                <a:cs typeface="Verdana"/>
              </a:rPr>
              <a:t>МАШИННЕ 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750" spc="60">
                <a:solidFill>
                  <a:srgbClr val="413C38"/>
                </a:solidFill>
                <a:latin typeface="Verdana"/>
                <a:cs typeface="Verdana"/>
              </a:rPr>
              <a:t>Ч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НН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Я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155">
                <a:solidFill>
                  <a:srgbClr val="413C38"/>
                </a:solidFill>
                <a:latin typeface="Verdana"/>
                <a:cs typeface="Verdana"/>
              </a:rPr>
              <a:t>В  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65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235">
                <a:solidFill>
                  <a:srgbClr val="413C38"/>
                </a:solidFill>
                <a:latin typeface="Verdana"/>
                <a:cs typeface="Verdana"/>
              </a:rPr>
              <a:t>Ц</a:t>
            </a:r>
            <a:r>
              <a:rPr dirty="0" sz="3750" spc="-43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750" spc="-400">
                <a:solidFill>
                  <a:srgbClr val="413C38"/>
                </a:solidFill>
                <a:latin typeface="Verdana"/>
                <a:cs typeface="Verdana"/>
              </a:rPr>
              <a:t>Ї  </a:t>
            </a:r>
            <a:r>
              <a:rPr dirty="0" sz="3750" spc="180">
                <a:solidFill>
                  <a:srgbClr val="413C38"/>
                </a:solidFill>
                <a:latin typeface="Verdana"/>
                <a:cs typeface="Verdana"/>
              </a:rPr>
              <a:t>МАРКЕТИНГУ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27388" y="5773214"/>
            <a:ext cx="1945005" cy="596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22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-110">
                <a:solidFill>
                  <a:srgbClr val="413C38"/>
                </a:solidFill>
                <a:latin typeface="Verdana"/>
                <a:cs typeface="Verdana"/>
              </a:rPr>
              <a:t>6</a:t>
            </a:r>
            <a:r>
              <a:rPr dirty="0" sz="3750" spc="-910">
                <a:solidFill>
                  <a:srgbClr val="413C38"/>
                </a:solidFill>
                <a:latin typeface="Verdana"/>
                <a:cs typeface="Verdana"/>
              </a:rPr>
              <a:t>: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56506" y="6239939"/>
            <a:ext cx="4591050" cy="596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60">
                <a:solidFill>
                  <a:srgbClr val="413C38"/>
                </a:solidFill>
                <a:latin typeface="Verdana"/>
                <a:cs typeface="Verdana"/>
              </a:rPr>
              <a:t>Ч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3750" spc="-42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750" spc="175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750" spc="27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97260" y="6706664"/>
            <a:ext cx="4750435" cy="596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Ш</a:t>
            </a:r>
            <a:r>
              <a:rPr dirty="0" sz="3750" spc="-42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229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434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39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37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25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3750" spc="10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3750" spc="235">
                <a:solidFill>
                  <a:srgbClr val="413C38"/>
                </a:solidFill>
                <a:latin typeface="Verdana"/>
                <a:cs typeface="Verdana"/>
              </a:rPr>
              <a:t>У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76475" y="7173389"/>
            <a:ext cx="3295650" cy="596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22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-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7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750" spc="39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3750" spc="9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750" spc="2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750" spc="-114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750" spc="26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3750" spc="2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750" spc="-42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843" y="3967310"/>
            <a:ext cx="12718415" cy="1714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50" spc="80">
                <a:solidFill>
                  <a:srgbClr val="413C38"/>
                </a:solidFill>
                <a:latin typeface="Lucida Sans Unicode"/>
                <a:cs typeface="Lucida Sans Unicode"/>
              </a:rPr>
              <a:t>ТЕМАТИКА</a:t>
            </a:r>
            <a:r>
              <a:rPr dirty="0" sz="11050" spc="-445">
                <a:solidFill>
                  <a:srgbClr val="413C38"/>
                </a:solidFill>
                <a:latin typeface="Lucida Sans Unicode"/>
                <a:cs typeface="Lucida Sans Unicode"/>
              </a:rPr>
              <a:t> </a:t>
            </a:r>
            <a:r>
              <a:rPr dirty="0" sz="11050" spc="430">
                <a:solidFill>
                  <a:srgbClr val="413C38"/>
                </a:solidFill>
                <a:latin typeface="Lucida Sans Unicode"/>
                <a:cs typeface="Lucida Sans Unicode"/>
              </a:rPr>
              <a:t>КУРСУ</a:t>
            </a:r>
            <a:endParaRPr sz="11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8077893"/>
            <a:ext cx="12193270" cy="87058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740"/>
              </a:spcBef>
            </a:pPr>
            <a:r>
              <a:rPr dirty="0" sz="3050" spc="160">
                <a:solidFill>
                  <a:srgbClr val="413C38"/>
                </a:solidFill>
                <a:latin typeface="Verdana"/>
                <a:cs typeface="Verdana"/>
              </a:rPr>
              <a:t>ДО</a:t>
            </a:r>
            <a:r>
              <a:rPr dirty="0" sz="3050" spc="-2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-114">
                <a:solidFill>
                  <a:srgbClr val="413C38"/>
                </a:solidFill>
                <a:latin typeface="Verdana"/>
                <a:cs typeface="Verdana"/>
              </a:rPr>
              <a:t>2026</a:t>
            </a:r>
            <a:r>
              <a:rPr dirty="0" sz="3050" spc="-2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175">
                <a:solidFill>
                  <a:srgbClr val="413C38"/>
                </a:solidFill>
                <a:latin typeface="Verdana"/>
                <a:cs typeface="Verdana"/>
              </a:rPr>
              <a:t>РОКУ</a:t>
            </a:r>
            <a:r>
              <a:rPr dirty="0" sz="3050" spc="-2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-260">
                <a:solidFill>
                  <a:srgbClr val="413C38"/>
                </a:solidFill>
                <a:latin typeface="Verdana"/>
                <a:cs typeface="Verdana"/>
              </a:rPr>
              <a:t>90%</a:t>
            </a:r>
            <a:r>
              <a:rPr dirty="0" sz="3050" spc="-2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85">
                <a:solidFill>
                  <a:srgbClr val="413C38"/>
                </a:solidFill>
                <a:latin typeface="Verdana"/>
                <a:cs typeface="Verdana"/>
              </a:rPr>
              <a:t>КОНТЕНТУ</a:t>
            </a:r>
            <a:r>
              <a:rPr dirty="0" sz="3050" spc="-2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18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050" spc="-2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-5">
                <a:solidFill>
                  <a:srgbClr val="413C38"/>
                </a:solidFill>
                <a:latin typeface="Verdana"/>
                <a:cs typeface="Verdana"/>
              </a:rPr>
              <a:t>ІНТЕРНЕТІ</a:t>
            </a:r>
            <a:r>
              <a:rPr dirty="0" sz="3050" spc="-2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145">
                <a:solidFill>
                  <a:srgbClr val="413C38"/>
                </a:solidFill>
                <a:latin typeface="Verdana"/>
                <a:cs typeface="Verdana"/>
              </a:rPr>
              <a:t>ГЕНЕРУВАТИМЕ </a:t>
            </a:r>
            <a:r>
              <a:rPr dirty="0" sz="3050" spc="-106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135">
                <a:solidFill>
                  <a:srgbClr val="413C38"/>
                </a:solidFill>
                <a:latin typeface="Verdana"/>
                <a:cs typeface="Verdana"/>
              </a:rPr>
              <a:t>ШТУЧНИЙ</a:t>
            </a:r>
            <a:r>
              <a:rPr dirty="0" sz="3050" spc="-2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-5">
                <a:solidFill>
                  <a:srgbClr val="413C38"/>
                </a:solidFill>
                <a:latin typeface="Verdana"/>
                <a:cs typeface="Verdana"/>
              </a:rPr>
              <a:t>ІНТЕЛЕКТ</a:t>
            </a:r>
            <a:r>
              <a:rPr dirty="0" sz="3050" spc="-27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-140">
                <a:solidFill>
                  <a:srgbClr val="413C38"/>
                </a:solidFill>
                <a:latin typeface="Verdana"/>
                <a:cs typeface="Verdana"/>
              </a:rPr>
              <a:t>AI</a:t>
            </a:r>
            <a:r>
              <a:rPr dirty="0" sz="3050" spc="-2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-55">
                <a:solidFill>
                  <a:srgbClr val="413C38"/>
                </a:solidFill>
                <a:latin typeface="Verdana"/>
                <a:cs typeface="Verdana"/>
              </a:rPr>
              <a:t>(АНГЛ.</a:t>
            </a:r>
            <a:r>
              <a:rPr dirty="0" sz="3050" spc="-27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-70">
                <a:solidFill>
                  <a:srgbClr val="413C38"/>
                </a:solidFill>
                <a:latin typeface="Verdana"/>
                <a:cs typeface="Verdana"/>
              </a:rPr>
              <a:t>ARTIFICIAL</a:t>
            </a:r>
            <a:r>
              <a:rPr dirty="0" sz="3050" spc="-27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050" spc="-30">
                <a:solidFill>
                  <a:srgbClr val="413C38"/>
                </a:solidFill>
                <a:latin typeface="Verdana"/>
                <a:cs typeface="Verdana"/>
              </a:rPr>
              <a:t>INTELLIGENCE)</a:t>
            </a:r>
            <a:endParaRPr sz="3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4919" y="1188310"/>
            <a:ext cx="6638924" cy="8029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25339"/>
            <a:ext cx="8903335" cy="1985010"/>
          </a:xfrm>
          <a:prstGeom prst="rect"/>
        </p:spPr>
        <p:txBody>
          <a:bodyPr wrap="square" lIns="0" tIns="198120" rIns="0" bIns="0" rtlCol="0" vert="horz">
            <a:spAutoFit/>
          </a:bodyPr>
          <a:lstStyle/>
          <a:p>
            <a:pPr marL="12700" marR="5080">
              <a:lnSpc>
                <a:spcPts val="6980"/>
              </a:lnSpc>
              <a:spcBef>
                <a:spcPts val="1560"/>
              </a:spcBef>
            </a:pPr>
            <a:r>
              <a:rPr dirty="0" sz="7050" spc="215">
                <a:latin typeface="Lucida Sans Unicode"/>
                <a:cs typeface="Lucida Sans Unicode"/>
              </a:rPr>
              <a:t>ЗАСТОСУВАННЯ</a:t>
            </a:r>
            <a:r>
              <a:rPr dirty="0" sz="7050" spc="-330">
                <a:latin typeface="Lucida Sans Unicode"/>
                <a:cs typeface="Lucida Sans Unicode"/>
              </a:rPr>
              <a:t> </a:t>
            </a:r>
            <a:r>
              <a:rPr dirty="0" sz="7050" spc="-10">
                <a:latin typeface="Lucida Sans Unicode"/>
                <a:cs typeface="Lucida Sans Unicode"/>
              </a:rPr>
              <a:t>ШІ </a:t>
            </a:r>
            <a:r>
              <a:rPr dirty="0" sz="7050" spc="-2215">
                <a:latin typeface="Lucida Sans Unicode"/>
                <a:cs typeface="Lucida Sans Unicode"/>
              </a:rPr>
              <a:t> </a:t>
            </a:r>
            <a:r>
              <a:rPr dirty="0" sz="7050" spc="-335">
                <a:latin typeface="Lucida Sans Unicode"/>
                <a:cs typeface="Lucida Sans Unicode"/>
              </a:rPr>
              <a:t>У</a:t>
            </a:r>
            <a:r>
              <a:rPr dirty="0" sz="7050" spc="-260">
                <a:latin typeface="Lucida Sans Unicode"/>
                <a:cs typeface="Lucida Sans Unicode"/>
              </a:rPr>
              <a:t> </a:t>
            </a:r>
            <a:r>
              <a:rPr dirty="0" sz="7050" spc="365">
                <a:latin typeface="Lucida Sans Unicode"/>
                <a:cs typeface="Lucida Sans Unicode"/>
              </a:rPr>
              <a:t>М</a:t>
            </a:r>
            <a:r>
              <a:rPr dirty="0" sz="7050" spc="-114">
                <a:latin typeface="Lucida Sans Unicode"/>
                <a:cs typeface="Lucida Sans Unicode"/>
              </a:rPr>
              <a:t>А</a:t>
            </a:r>
            <a:r>
              <a:rPr dirty="0" sz="7050" spc="815">
                <a:latin typeface="Lucida Sans Unicode"/>
                <a:cs typeface="Lucida Sans Unicode"/>
              </a:rPr>
              <a:t>Р</a:t>
            </a:r>
            <a:r>
              <a:rPr dirty="0" sz="7050" spc="390">
                <a:latin typeface="Lucida Sans Unicode"/>
                <a:cs typeface="Lucida Sans Unicode"/>
              </a:rPr>
              <a:t>К</a:t>
            </a:r>
            <a:r>
              <a:rPr dirty="0" sz="7050" spc="470">
                <a:latin typeface="Lucida Sans Unicode"/>
                <a:cs typeface="Lucida Sans Unicode"/>
              </a:rPr>
              <a:t>Е</a:t>
            </a:r>
            <a:r>
              <a:rPr dirty="0" sz="7050" spc="-310">
                <a:latin typeface="Lucida Sans Unicode"/>
                <a:cs typeface="Lucida Sans Unicode"/>
              </a:rPr>
              <a:t>Т</a:t>
            </a:r>
            <a:r>
              <a:rPr dirty="0" sz="7050" spc="-125">
                <a:latin typeface="Lucida Sans Unicode"/>
                <a:cs typeface="Lucida Sans Unicode"/>
              </a:rPr>
              <a:t>И</a:t>
            </a:r>
            <a:r>
              <a:rPr dirty="0" sz="7050" spc="-150">
                <a:latin typeface="Lucida Sans Unicode"/>
                <a:cs typeface="Lucida Sans Unicode"/>
              </a:rPr>
              <a:t>Н</a:t>
            </a:r>
            <a:r>
              <a:rPr dirty="0" sz="7050" spc="240">
                <a:latin typeface="Lucida Sans Unicode"/>
                <a:cs typeface="Lucida Sans Unicode"/>
              </a:rPr>
              <a:t>Г</a:t>
            </a:r>
            <a:r>
              <a:rPr dirty="0" sz="7050" spc="-335">
                <a:latin typeface="Lucida Sans Unicode"/>
                <a:cs typeface="Lucida Sans Unicode"/>
              </a:rPr>
              <a:t>У</a:t>
            </a:r>
            <a:endParaRPr sz="70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4021796"/>
            <a:ext cx="2601595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dirty="0" sz="2550" spc="204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2550" spc="9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2550" spc="-5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2550" spc="13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2550" spc="290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25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2550" spc="-5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2550" spc="17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2550" spc="80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25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2550" spc="155">
                <a:solidFill>
                  <a:srgbClr val="413C38"/>
                </a:solidFill>
                <a:latin typeface="Verdana"/>
                <a:cs typeface="Verdana"/>
              </a:rPr>
              <a:t>ц</a:t>
            </a:r>
            <a:r>
              <a:rPr dirty="0" sz="2550" spc="5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2550" spc="5">
                <a:solidFill>
                  <a:srgbClr val="413C38"/>
                </a:solidFill>
                <a:latin typeface="Verdana"/>
                <a:cs typeface="Verdana"/>
              </a:rPr>
              <a:t>я  </a:t>
            </a:r>
            <a:r>
              <a:rPr dirty="0" sz="2550" spc="100">
                <a:solidFill>
                  <a:srgbClr val="413C38"/>
                </a:solidFill>
                <a:latin typeface="Verdana"/>
                <a:cs typeface="Verdana"/>
              </a:rPr>
              <a:t>електронної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512" y="4021796"/>
            <a:ext cx="1656714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0495">
              <a:lnSpc>
                <a:spcPct val="115199"/>
              </a:lnSpc>
              <a:spcBef>
                <a:spcPts val="100"/>
              </a:spcBef>
            </a:pPr>
            <a:r>
              <a:rPr dirty="0" sz="2550" spc="80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25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2550" spc="9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2550" spc="130">
                <a:solidFill>
                  <a:srgbClr val="413C38"/>
                </a:solidFill>
                <a:latin typeface="Verdana"/>
                <a:cs typeface="Verdana"/>
              </a:rPr>
              <a:t>д</a:t>
            </a:r>
            <a:r>
              <a:rPr dirty="0" sz="25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2550" spc="15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2550" spc="35">
                <a:solidFill>
                  <a:srgbClr val="413C38"/>
                </a:solidFill>
                <a:latin typeface="Verdana"/>
                <a:cs typeface="Verdana"/>
              </a:rPr>
              <a:t>ь</a:t>
            </a:r>
            <a:r>
              <a:rPr dirty="0" sz="2550" spc="-380">
                <a:solidFill>
                  <a:srgbClr val="413C38"/>
                </a:solidFill>
                <a:latin typeface="Verdana"/>
                <a:cs typeface="Verdana"/>
              </a:rPr>
              <a:t>,  </a:t>
            </a:r>
            <a:r>
              <a:rPr dirty="0" sz="2550" spc="40">
                <a:solidFill>
                  <a:srgbClr val="413C38"/>
                </a:solidFill>
                <a:latin typeface="Verdana"/>
                <a:cs typeface="Verdana"/>
              </a:rPr>
              <a:t>пошти,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8256" y="4021796"/>
            <a:ext cx="2007235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9070">
              <a:lnSpc>
                <a:spcPct val="115199"/>
              </a:lnSpc>
              <a:spcBef>
                <a:spcPts val="100"/>
              </a:spcBef>
              <a:tabLst>
                <a:tab pos="1602105" algn="l"/>
              </a:tabLst>
            </a:pPr>
            <a:r>
              <a:rPr dirty="0" sz="2550" spc="-5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25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2550" spc="25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2550" spc="17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2550" spc="-175">
                <a:solidFill>
                  <a:srgbClr val="413C38"/>
                </a:solidFill>
                <a:latin typeface="Verdana"/>
                <a:cs typeface="Verdana"/>
              </a:rPr>
              <a:t>х</a:t>
            </a:r>
            <a:r>
              <a:rPr dirty="0" sz="25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2550" spc="70">
                <a:solidFill>
                  <a:srgbClr val="413C38"/>
                </a:solidFill>
                <a:latin typeface="Verdana"/>
                <a:cs typeface="Verdana"/>
              </a:rPr>
              <a:t>я</a:t>
            </a:r>
            <a:r>
              <a:rPr dirty="0" sz="2550" spc="-25">
                <a:solidFill>
                  <a:srgbClr val="413C38"/>
                </a:solidFill>
                <a:latin typeface="Verdana"/>
                <a:cs typeface="Verdana"/>
              </a:rPr>
              <a:t>к  </a:t>
            </a:r>
            <a:r>
              <a:rPr dirty="0" sz="2550">
                <a:solidFill>
                  <a:srgbClr val="413C38"/>
                </a:solidFill>
                <a:latin typeface="Verdana"/>
                <a:cs typeface="Verdana"/>
              </a:rPr>
              <a:t>чат-боти,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5228" y="4021796"/>
            <a:ext cx="1818005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1765">
              <a:lnSpc>
                <a:spcPct val="115199"/>
              </a:lnSpc>
              <a:spcBef>
                <a:spcPts val="100"/>
              </a:spcBef>
            </a:pPr>
            <a:r>
              <a:rPr dirty="0" sz="2550" spc="215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2550" spc="13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2550" spc="80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2550" spc="130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2550" spc="175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2550" spc="85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2550" spc="25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2550" spc="-35">
                <a:solidFill>
                  <a:srgbClr val="413C38"/>
                </a:solidFill>
                <a:latin typeface="Verdana"/>
                <a:cs typeface="Verdana"/>
              </a:rPr>
              <a:t>а  </a:t>
            </a:r>
            <a:r>
              <a:rPr dirty="0" sz="2550" spc="9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2550" spc="5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2550" spc="215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2550" spc="-5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2550" spc="-30">
                <a:solidFill>
                  <a:srgbClr val="413C38"/>
                </a:solidFill>
                <a:latin typeface="Verdana"/>
                <a:cs typeface="Verdana"/>
              </a:rPr>
              <a:t>у</a:t>
            </a:r>
            <a:r>
              <a:rPr dirty="0" sz="25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2550" spc="85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2550" spc="35">
                <a:solidFill>
                  <a:srgbClr val="413C38"/>
                </a:solidFill>
                <a:latin typeface="Verdana"/>
                <a:cs typeface="Verdana"/>
              </a:rPr>
              <a:t>ь</a:t>
            </a:r>
            <a:r>
              <a:rPr dirty="0" sz="2550" spc="15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2550" spc="-1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4977115"/>
            <a:ext cx="8896985" cy="44100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0"/>
              </a:spcBef>
            </a:pPr>
            <a:r>
              <a:rPr dirty="0" sz="2550" spc="80">
                <a:solidFill>
                  <a:srgbClr val="413C38"/>
                </a:solidFill>
                <a:latin typeface="Verdana"/>
                <a:cs typeface="Verdana"/>
              </a:rPr>
              <a:t>помічники,</a:t>
            </a:r>
            <a:r>
              <a:rPr dirty="0" sz="2550" spc="-114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00">
                <a:solidFill>
                  <a:srgbClr val="413C38"/>
                </a:solidFill>
                <a:latin typeface="Verdana"/>
                <a:cs typeface="Verdana"/>
              </a:rPr>
              <a:t>реклама</a:t>
            </a:r>
            <a:r>
              <a:rPr dirty="0" sz="2550" spc="-114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3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2550" spc="-114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соціальних</a:t>
            </a:r>
            <a:r>
              <a:rPr dirty="0" sz="2550" spc="-114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45">
                <a:solidFill>
                  <a:srgbClr val="413C38"/>
                </a:solidFill>
                <a:latin typeface="Verdana"/>
                <a:cs typeface="Verdana"/>
              </a:rPr>
              <a:t>мережах.</a:t>
            </a:r>
            <a:endParaRPr sz="2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Verdana"/>
              <a:cs typeface="Verdana"/>
            </a:endParaRPr>
          </a:p>
          <a:p>
            <a:pPr algn="just" marL="12700" marR="5080">
              <a:lnSpc>
                <a:spcPct val="115199"/>
              </a:lnSpc>
            </a:pPr>
            <a:r>
              <a:rPr dirty="0" sz="2550" spc="100">
                <a:solidFill>
                  <a:srgbClr val="413C38"/>
                </a:solidFill>
                <a:latin typeface="Verdana"/>
                <a:cs typeface="Verdana"/>
              </a:rPr>
              <a:t>Персоналізація</a:t>
            </a:r>
            <a:r>
              <a:rPr dirty="0" sz="2550" spc="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80">
                <a:solidFill>
                  <a:srgbClr val="413C38"/>
                </a:solidFill>
                <a:latin typeface="Verdana"/>
                <a:cs typeface="Verdana"/>
              </a:rPr>
              <a:t>досвіду</a:t>
            </a:r>
            <a:r>
              <a:rPr dirty="0" sz="2550" spc="8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20">
                <a:solidFill>
                  <a:srgbClr val="413C38"/>
                </a:solidFill>
                <a:latin typeface="Verdana"/>
                <a:cs typeface="Verdana"/>
              </a:rPr>
              <a:t>клієнтів,</a:t>
            </a:r>
            <a:r>
              <a:rPr dirty="0" sz="2550" spc="2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55">
                <a:solidFill>
                  <a:srgbClr val="413C38"/>
                </a:solidFill>
                <a:latin typeface="Verdana"/>
                <a:cs typeface="Verdana"/>
              </a:rPr>
              <a:t>наприклад, </a:t>
            </a:r>
            <a:r>
              <a:rPr dirty="0" sz="2550" spc="6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00">
                <a:solidFill>
                  <a:srgbClr val="413C38"/>
                </a:solidFill>
                <a:latin typeface="Verdana"/>
                <a:cs typeface="Verdana"/>
              </a:rPr>
              <a:t>шляхом</a:t>
            </a:r>
            <a:endParaRPr sz="2550">
              <a:latin typeface="Verdana"/>
              <a:cs typeface="Verdana"/>
            </a:endParaRPr>
          </a:p>
          <a:p>
            <a:pPr algn="just" marL="12700" marR="5080">
              <a:lnSpc>
                <a:spcPct val="115199"/>
              </a:lnSpc>
            </a:pPr>
            <a:r>
              <a:rPr dirty="0" sz="2550" spc="85">
                <a:solidFill>
                  <a:srgbClr val="413C38"/>
                </a:solidFill>
                <a:latin typeface="Verdana"/>
                <a:cs typeface="Verdana"/>
              </a:rPr>
              <a:t>надання</a:t>
            </a:r>
            <a:r>
              <a:rPr dirty="0" sz="2550" spc="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25">
                <a:solidFill>
                  <a:srgbClr val="413C38"/>
                </a:solidFill>
                <a:latin typeface="Verdana"/>
                <a:cs typeface="Verdana"/>
              </a:rPr>
              <a:t>рекомендацій</a:t>
            </a:r>
            <a:r>
              <a:rPr dirty="0" sz="2550" spc="13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413C38"/>
                </a:solidFill>
                <a:latin typeface="Verdana"/>
                <a:cs typeface="Verdana"/>
              </a:rPr>
              <a:t>та</a:t>
            </a:r>
            <a:r>
              <a:rPr dirty="0" sz="2550" spc="-2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05">
                <a:solidFill>
                  <a:srgbClr val="413C38"/>
                </a:solidFill>
                <a:latin typeface="Verdana"/>
                <a:cs typeface="Verdana"/>
              </a:rPr>
              <a:t>підбірок</a:t>
            </a:r>
            <a:r>
              <a:rPr dirty="0" sz="2550" spc="11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35">
                <a:solidFill>
                  <a:srgbClr val="413C38"/>
                </a:solidFill>
                <a:latin typeface="Verdana"/>
                <a:cs typeface="Verdana"/>
              </a:rPr>
              <a:t>продуктів, </a:t>
            </a:r>
            <a:r>
              <a:rPr dirty="0" sz="2550" spc="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10">
                <a:solidFill>
                  <a:srgbClr val="413C38"/>
                </a:solidFill>
                <a:latin typeface="Verdana"/>
                <a:cs typeface="Verdana"/>
              </a:rPr>
              <a:t>створення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00">
                <a:solidFill>
                  <a:srgbClr val="413C38"/>
                </a:solidFill>
                <a:latin typeface="Verdana"/>
                <a:cs typeface="Verdana"/>
              </a:rPr>
              <a:t>персоналізованого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5">
                <a:solidFill>
                  <a:srgbClr val="413C38"/>
                </a:solidFill>
                <a:latin typeface="Verdana"/>
                <a:cs typeface="Verdana"/>
              </a:rPr>
              <a:t>контенту.</a:t>
            </a:r>
            <a:endParaRPr sz="25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500">
              <a:latin typeface="Verdana"/>
              <a:cs typeface="Verdana"/>
            </a:endParaRPr>
          </a:p>
          <a:p>
            <a:pPr algn="just" marL="12700" marR="5080">
              <a:lnSpc>
                <a:spcPct val="115199"/>
              </a:lnSpc>
              <a:spcBef>
                <a:spcPts val="5"/>
              </a:spcBef>
            </a:pPr>
            <a:r>
              <a:rPr dirty="0" sz="2550" spc="135">
                <a:solidFill>
                  <a:srgbClr val="413C38"/>
                </a:solidFill>
                <a:latin typeface="Verdana"/>
                <a:cs typeface="Verdana"/>
              </a:rPr>
              <a:t>Отримання</a:t>
            </a:r>
            <a:r>
              <a:rPr dirty="0" sz="2550" spc="1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70">
                <a:solidFill>
                  <a:srgbClr val="413C38"/>
                </a:solidFill>
                <a:latin typeface="Verdana"/>
                <a:cs typeface="Verdana"/>
              </a:rPr>
              <a:t>аналітики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413C38"/>
                </a:solidFill>
                <a:latin typeface="Verdana"/>
                <a:cs typeface="Verdana"/>
              </a:rPr>
              <a:t>та</a:t>
            </a:r>
            <a:r>
              <a:rPr dirty="0" sz="2550" spc="-2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5">
                <a:solidFill>
                  <a:srgbClr val="413C38"/>
                </a:solidFill>
                <a:latin typeface="Verdana"/>
                <a:cs typeface="Verdana"/>
              </a:rPr>
              <a:t>звітів,</a:t>
            </a:r>
            <a:r>
              <a:rPr dirty="0" sz="255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55">
                <a:solidFill>
                  <a:srgbClr val="413C38"/>
                </a:solidFill>
                <a:latin typeface="Verdana"/>
                <a:cs typeface="Verdana"/>
              </a:rPr>
              <a:t>наприклад, </a:t>
            </a:r>
            <a:r>
              <a:rPr dirty="0" sz="2550" spc="6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00">
                <a:solidFill>
                  <a:srgbClr val="413C38"/>
                </a:solidFill>
                <a:latin typeface="Verdana"/>
                <a:cs typeface="Verdana"/>
              </a:rPr>
              <a:t>шляхом</a:t>
            </a:r>
            <a:r>
              <a:rPr dirty="0" sz="2550" spc="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40">
                <a:solidFill>
                  <a:srgbClr val="413C38"/>
                </a:solidFill>
                <a:latin typeface="Verdana"/>
                <a:cs typeface="Verdana"/>
              </a:rPr>
              <a:t>аналізу</a:t>
            </a:r>
            <a:r>
              <a:rPr dirty="0" sz="2550" spc="4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60">
                <a:solidFill>
                  <a:srgbClr val="413C38"/>
                </a:solidFill>
                <a:latin typeface="Verdana"/>
                <a:cs typeface="Verdana"/>
              </a:rPr>
              <a:t>даних</a:t>
            </a:r>
            <a:r>
              <a:rPr dirty="0" sz="2550" spc="65">
                <a:solidFill>
                  <a:srgbClr val="413C38"/>
                </a:solidFill>
                <a:latin typeface="Verdana"/>
                <a:cs typeface="Verdana"/>
              </a:rPr>
              <a:t> клієнтів</a:t>
            </a:r>
            <a:r>
              <a:rPr dirty="0" sz="2550" spc="7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2550" spc="-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10">
                <a:solidFill>
                  <a:srgbClr val="413C38"/>
                </a:solidFill>
                <a:latin typeface="Verdana"/>
                <a:cs typeface="Verdana"/>
              </a:rPr>
              <a:t>тенденцій</a:t>
            </a:r>
            <a:r>
              <a:rPr dirty="0" sz="2550" spc="114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30">
                <a:solidFill>
                  <a:srgbClr val="413C38"/>
                </a:solidFill>
                <a:latin typeface="Verdana"/>
                <a:cs typeface="Verdana"/>
              </a:rPr>
              <a:t>в </a:t>
            </a:r>
            <a:r>
              <a:rPr dirty="0" sz="2550" spc="3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соціальних</a:t>
            </a:r>
            <a:r>
              <a:rPr dirty="0" sz="2550" spc="-11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00">
                <a:solidFill>
                  <a:srgbClr val="413C38"/>
                </a:solidFill>
                <a:latin typeface="Verdana"/>
                <a:cs typeface="Verdana"/>
              </a:rPr>
              <a:t>мережах</a:t>
            </a:r>
            <a:r>
              <a:rPr dirty="0" sz="2550" spc="-11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413C38"/>
                </a:solidFill>
                <a:latin typeface="Verdana"/>
                <a:cs typeface="Verdana"/>
              </a:rPr>
              <a:t>та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80">
                <a:solidFill>
                  <a:srgbClr val="413C38"/>
                </a:solidFill>
                <a:latin typeface="Verdana"/>
                <a:cs typeface="Verdana"/>
              </a:rPr>
              <a:t>інших</a:t>
            </a:r>
            <a:r>
              <a:rPr dirty="0" sz="2550" spc="-11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413C38"/>
                </a:solidFill>
                <a:latin typeface="Verdana"/>
                <a:cs typeface="Verdana"/>
              </a:rPr>
              <a:t>каналах.</a:t>
            </a:r>
            <a:endParaRPr sz="2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7438" y="3696537"/>
            <a:ext cx="5438774" cy="3019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70"/>
              <a:t>Н</a:t>
            </a:r>
            <a:r>
              <a:rPr dirty="0" spc="-45"/>
              <a:t>А</a:t>
            </a:r>
            <a:r>
              <a:rPr dirty="0" spc="-120"/>
              <a:t>Й</a:t>
            </a:r>
            <a:r>
              <a:rPr dirty="0" spc="-170"/>
              <a:t>П</a:t>
            </a:r>
            <a:r>
              <a:rPr dirty="0" spc="140"/>
              <a:t>О</a:t>
            </a:r>
            <a:r>
              <a:rPr dirty="0" spc="-170"/>
              <a:t>П</a:t>
            </a:r>
            <a:r>
              <a:rPr dirty="0" spc="-95"/>
              <a:t>У</a:t>
            </a:r>
            <a:r>
              <a:rPr dirty="0" spc="-340"/>
              <a:t>Л</a:t>
            </a:r>
            <a:r>
              <a:rPr dirty="0" spc="-100"/>
              <a:t>Я</a:t>
            </a:r>
            <a:r>
              <a:rPr dirty="0" spc="290"/>
              <a:t>Р</a:t>
            </a:r>
            <a:r>
              <a:rPr dirty="0" spc="-170"/>
              <a:t>Н</a:t>
            </a:r>
            <a:r>
              <a:rPr dirty="0" spc="-765"/>
              <a:t>І</a:t>
            </a:r>
            <a:r>
              <a:rPr dirty="0" spc="-190"/>
              <a:t>Ш</a:t>
            </a:r>
            <a:r>
              <a:rPr dirty="0" spc="-765"/>
              <a:t>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5865" y="946232"/>
            <a:ext cx="2105660" cy="702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50" spc="44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4450" spc="265">
                <a:solidFill>
                  <a:srgbClr val="413C38"/>
                </a:solidFill>
                <a:latin typeface="Verdana"/>
                <a:cs typeface="Verdana"/>
              </a:rPr>
              <a:t>Ф</a:t>
            </a:r>
            <a:r>
              <a:rPr dirty="0" sz="4450" spc="-10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4450" spc="29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4450" spc="-12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1508207"/>
            <a:ext cx="8905240" cy="182689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algn="just" marL="12700" marR="5080">
              <a:lnSpc>
                <a:spcPts val="4430"/>
              </a:lnSpc>
              <a:spcBef>
                <a:spcPts val="1000"/>
              </a:spcBef>
            </a:pPr>
            <a:r>
              <a:rPr dirty="0" sz="4450" spc="-10">
                <a:solidFill>
                  <a:srgbClr val="413C38"/>
                </a:solidFill>
                <a:latin typeface="Verdana"/>
                <a:cs typeface="Verdana"/>
              </a:rPr>
              <a:t>ВИКОРИСТАННЯ</a:t>
            </a:r>
            <a:r>
              <a:rPr dirty="0" sz="4450" spc="-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4450" spc="-475">
                <a:solidFill>
                  <a:srgbClr val="413C38"/>
                </a:solidFill>
                <a:latin typeface="Verdana"/>
                <a:cs typeface="Verdana"/>
              </a:rPr>
              <a:t>ШІ</a:t>
            </a:r>
            <a:r>
              <a:rPr dirty="0" sz="4450" spc="-47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4450" spc="55">
                <a:solidFill>
                  <a:srgbClr val="413C38"/>
                </a:solidFill>
                <a:latin typeface="Verdana"/>
                <a:cs typeface="Verdana"/>
              </a:rPr>
              <a:t>В </a:t>
            </a:r>
            <a:r>
              <a:rPr dirty="0" sz="4450" spc="6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4450" spc="90">
                <a:solidFill>
                  <a:srgbClr val="413C38"/>
                </a:solidFill>
                <a:latin typeface="Verdana"/>
                <a:cs typeface="Verdana"/>
              </a:rPr>
              <a:t>ЦИФРОВОМУ</a:t>
            </a:r>
            <a:r>
              <a:rPr dirty="0" sz="4450" spc="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4450" spc="-35">
                <a:solidFill>
                  <a:srgbClr val="413C38"/>
                </a:solidFill>
                <a:latin typeface="Verdana"/>
                <a:cs typeface="Verdana"/>
              </a:rPr>
              <a:t>МАРКЕТИНГУ </a:t>
            </a:r>
            <a:r>
              <a:rPr dirty="0" sz="4450" spc="-155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4450" spc="-380">
                <a:solidFill>
                  <a:srgbClr val="413C38"/>
                </a:solidFill>
                <a:latin typeface="Verdana"/>
                <a:cs typeface="Verdana"/>
              </a:rPr>
              <a:t>(</a:t>
            </a:r>
            <a:r>
              <a:rPr dirty="0" sz="4450" spc="-10">
                <a:solidFill>
                  <a:srgbClr val="413C38"/>
                </a:solidFill>
                <a:latin typeface="Verdana"/>
                <a:cs typeface="Verdana"/>
              </a:rPr>
              <a:t>Д</a:t>
            </a:r>
            <a:r>
              <a:rPr dirty="0" sz="4450" spc="14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4450" spc="44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4450" spc="-34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4450" spc="-76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4450" spc="-10">
                <a:solidFill>
                  <a:srgbClr val="413C38"/>
                </a:solidFill>
                <a:latin typeface="Verdana"/>
                <a:cs typeface="Verdana"/>
              </a:rPr>
              <a:t>Д</a:t>
            </a:r>
            <a:r>
              <a:rPr dirty="0" sz="4450" spc="65">
                <a:solidFill>
                  <a:srgbClr val="413C38"/>
                </a:solidFill>
                <a:latin typeface="Verdana"/>
                <a:cs typeface="Verdana"/>
              </a:rPr>
              <a:t>Ж</a:t>
            </a:r>
            <a:r>
              <a:rPr dirty="0" sz="4450" spc="-10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4450" spc="-170">
                <a:solidFill>
                  <a:srgbClr val="413C38"/>
                </a:solidFill>
                <a:latin typeface="Verdana"/>
                <a:cs typeface="Verdana"/>
              </a:rPr>
              <a:t>НН</a:t>
            </a:r>
            <a:r>
              <a:rPr dirty="0" sz="4450" spc="-100">
                <a:solidFill>
                  <a:srgbClr val="413C38"/>
                </a:solidFill>
                <a:latin typeface="Verdana"/>
                <a:cs typeface="Verdana"/>
              </a:rPr>
              <a:t>Я</a:t>
            </a:r>
            <a:r>
              <a:rPr dirty="0" sz="4450" spc="-32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4450" spc="-170">
                <a:solidFill>
                  <a:srgbClr val="413C38"/>
                </a:solidFill>
                <a:latin typeface="Verdana"/>
                <a:cs typeface="Verdana"/>
              </a:rPr>
              <a:t>H</a:t>
            </a:r>
            <a:r>
              <a:rPr dirty="0" sz="4450" spc="-150">
                <a:solidFill>
                  <a:srgbClr val="413C38"/>
                </a:solidFill>
                <a:latin typeface="Verdana"/>
                <a:cs typeface="Verdana"/>
              </a:rPr>
              <a:t>U</a:t>
            </a:r>
            <a:r>
              <a:rPr dirty="0" sz="4450" spc="55">
                <a:solidFill>
                  <a:srgbClr val="413C38"/>
                </a:solidFill>
                <a:latin typeface="Verdana"/>
                <a:cs typeface="Verdana"/>
              </a:rPr>
              <a:t>B</a:t>
            </a:r>
            <a:r>
              <a:rPr dirty="0" sz="4450" spc="-200">
                <a:solidFill>
                  <a:srgbClr val="413C38"/>
                </a:solidFill>
                <a:latin typeface="Verdana"/>
                <a:cs typeface="Verdana"/>
              </a:rPr>
              <a:t>S</a:t>
            </a:r>
            <a:r>
              <a:rPr dirty="0" sz="4450" spc="290">
                <a:solidFill>
                  <a:srgbClr val="413C38"/>
                </a:solidFill>
                <a:latin typeface="Verdana"/>
                <a:cs typeface="Verdana"/>
              </a:rPr>
              <a:t>P</a:t>
            </a:r>
            <a:r>
              <a:rPr dirty="0" sz="4450" spc="140">
                <a:solidFill>
                  <a:srgbClr val="413C38"/>
                </a:solidFill>
                <a:latin typeface="Verdana"/>
                <a:cs typeface="Verdana"/>
              </a:rPr>
              <a:t>O</a:t>
            </a:r>
            <a:r>
              <a:rPr dirty="0" sz="4450" spc="-125">
                <a:solidFill>
                  <a:srgbClr val="413C38"/>
                </a:solidFill>
                <a:latin typeface="Verdana"/>
                <a:cs typeface="Verdana"/>
              </a:rPr>
              <a:t>T</a:t>
            </a:r>
            <a:r>
              <a:rPr dirty="0" sz="4450" spc="-380">
                <a:solidFill>
                  <a:srgbClr val="413C38"/>
                </a:solidFill>
                <a:latin typeface="Verdana"/>
                <a:cs typeface="Verdana"/>
              </a:rPr>
              <a:t>)</a:t>
            </a:r>
            <a:r>
              <a:rPr dirty="0" sz="4450" spc="-1090">
                <a:solidFill>
                  <a:srgbClr val="413C38"/>
                </a:solidFill>
                <a:latin typeface="Verdana"/>
                <a:cs typeface="Verdana"/>
              </a:rPr>
              <a:t>: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5085057"/>
            <a:ext cx="5890260" cy="3797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  <a:buAutoNum type="arabicPeriod"/>
              <a:tabLst>
                <a:tab pos="422275" algn="l"/>
              </a:tabLst>
            </a:pPr>
            <a:r>
              <a:rPr dirty="0" sz="3550" spc="125">
                <a:solidFill>
                  <a:srgbClr val="413C38"/>
                </a:solidFill>
                <a:latin typeface="Verdana"/>
                <a:cs typeface="Verdana"/>
              </a:rPr>
              <a:t>Аналіз</a:t>
            </a:r>
            <a:r>
              <a:rPr dirty="0" sz="3550" spc="-19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550" spc="60">
                <a:solidFill>
                  <a:srgbClr val="413C38"/>
                </a:solidFill>
                <a:latin typeface="Verdana"/>
                <a:cs typeface="Verdana"/>
              </a:rPr>
              <a:t>даних/звітність </a:t>
            </a:r>
            <a:r>
              <a:rPr dirty="0" sz="3550" spc="-123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550" spc="-365">
                <a:solidFill>
                  <a:srgbClr val="413C38"/>
                </a:solidFill>
                <a:latin typeface="Verdana"/>
                <a:cs typeface="Verdana"/>
              </a:rPr>
              <a:t>(</a:t>
            </a:r>
            <a:r>
              <a:rPr dirty="0" sz="3550" spc="170">
                <a:solidFill>
                  <a:srgbClr val="413C38"/>
                </a:solidFill>
                <a:latin typeface="Verdana"/>
                <a:cs typeface="Verdana"/>
              </a:rPr>
              <a:t>4</a:t>
            </a:r>
            <a:r>
              <a:rPr dirty="0" sz="3550" spc="170">
                <a:solidFill>
                  <a:srgbClr val="413C38"/>
                </a:solidFill>
                <a:latin typeface="Verdana"/>
                <a:cs typeface="Verdana"/>
              </a:rPr>
              <a:t>0</a:t>
            </a:r>
            <a:r>
              <a:rPr dirty="0" sz="3550" spc="-885">
                <a:solidFill>
                  <a:srgbClr val="413C38"/>
                </a:solidFill>
                <a:latin typeface="Verdana"/>
                <a:cs typeface="Verdana"/>
              </a:rPr>
              <a:t>%</a:t>
            </a:r>
            <a:r>
              <a:rPr dirty="0" sz="3550" spc="-14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550" spc="409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550" spc="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550" spc="30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3550" spc="4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550" spc="16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5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550" spc="18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550" spc="12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3550" spc="18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550" spc="95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3550" spc="7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550" spc="1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550" spc="-365">
                <a:solidFill>
                  <a:srgbClr val="413C38"/>
                </a:solidFill>
                <a:latin typeface="Verdana"/>
                <a:cs typeface="Verdana"/>
              </a:rPr>
              <a:t>)</a:t>
            </a:r>
            <a:r>
              <a:rPr dirty="0" sz="3550" spc="-545">
                <a:solidFill>
                  <a:srgbClr val="413C38"/>
                </a:solidFill>
                <a:latin typeface="Verdana"/>
                <a:cs typeface="Verdana"/>
              </a:rPr>
              <a:t>.</a:t>
            </a:r>
            <a:endParaRPr sz="3550">
              <a:latin typeface="Verdana"/>
              <a:cs typeface="Verdana"/>
            </a:endParaRPr>
          </a:p>
          <a:p>
            <a:pPr marL="12700" marR="506730">
              <a:lnSpc>
                <a:spcPct val="116199"/>
              </a:lnSpc>
              <a:buAutoNum type="arabicPeriod"/>
              <a:tabLst>
                <a:tab pos="515620" algn="l"/>
              </a:tabLst>
            </a:pPr>
            <a:r>
              <a:rPr dirty="0" sz="3550" spc="160">
                <a:solidFill>
                  <a:srgbClr val="413C38"/>
                </a:solidFill>
                <a:latin typeface="Verdana"/>
                <a:cs typeface="Verdana"/>
              </a:rPr>
              <a:t>Дослідження</a:t>
            </a:r>
            <a:r>
              <a:rPr dirty="0" sz="3550" spc="-1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550" spc="135">
                <a:solidFill>
                  <a:srgbClr val="413C38"/>
                </a:solidFill>
                <a:latin typeface="Verdana"/>
                <a:cs typeface="Verdana"/>
              </a:rPr>
              <a:t>ринку </a:t>
            </a:r>
            <a:r>
              <a:rPr dirty="0" sz="3550" spc="-123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550" spc="-365">
                <a:solidFill>
                  <a:srgbClr val="413C38"/>
                </a:solidFill>
                <a:latin typeface="Verdana"/>
                <a:cs typeface="Verdana"/>
              </a:rPr>
              <a:t>(</a:t>
            </a:r>
            <a:r>
              <a:rPr dirty="0" sz="3550" spc="-175">
                <a:solidFill>
                  <a:srgbClr val="413C38"/>
                </a:solidFill>
                <a:latin typeface="Verdana"/>
                <a:cs typeface="Verdana"/>
              </a:rPr>
              <a:t>3</a:t>
            </a:r>
            <a:r>
              <a:rPr dirty="0" sz="3550" spc="-15">
                <a:solidFill>
                  <a:srgbClr val="413C38"/>
                </a:solidFill>
                <a:latin typeface="Verdana"/>
                <a:cs typeface="Verdana"/>
              </a:rPr>
              <a:t>9</a:t>
            </a:r>
            <a:r>
              <a:rPr dirty="0" sz="3550" spc="-885">
                <a:solidFill>
                  <a:srgbClr val="413C38"/>
                </a:solidFill>
                <a:latin typeface="Verdana"/>
                <a:cs typeface="Verdana"/>
              </a:rPr>
              <a:t>%</a:t>
            </a:r>
            <a:r>
              <a:rPr dirty="0" sz="3550" spc="-14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550" spc="409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550" spc="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550" spc="30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3550" spc="4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550" spc="16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5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550" spc="18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550" spc="12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3550" spc="18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550" spc="95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3550" spc="7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550" spc="1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550" spc="-365">
                <a:solidFill>
                  <a:srgbClr val="413C38"/>
                </a:solidFill>
                <a:latin typeface="Verdana"/>
                <a:cs typeface="Verdana"/>
              </a:rPr>
              <a:t>)</a:t>
            </a:r>
            <a:r>
              <a:rPr dirty="0" sz="3550" spc="-545">
                <a:solidFill>
                  <a:srgbClr val="413C38"/>
                </a:solidFill>
                <a:latin typeface="Verdana"/>
                <a:cs typeface="Verdana"/>
              </a:rPr>
              <a:t>.</a:t>
            </a:r>
            <a:endParaRPr sz="3550">
              <a:latin typeface="Verdana"/>
              <a:cs typeface="Verdana"/>
            </a:endParaRPr>
          </a:p>
          <a:p>
            <a:pPr marL="12700" marR="556895">
              <a:lnSpc>
                <a:spcPct val="116199"/>
              </a:lnSpc>
              <a:buAutoNum type="arabicPeriod"/>
              <a:tabLst>
                <a:tab pos="513715" algn="l"/>
              </a:tabLst>
            </a:pPr>
            <a:r>
              <a:rPr dirty="0" sz="3550" spc="140">
                <a:solidFill>
                  <a:srgbClr val="413C38"/>
                </a:solidFill>
                <a:latin typeface="Verdana"/>
                <a:cs typeface="Verdana"/>
              </a:rPr>
              <a:t>Генерація</a:t>
            </a:r>
            <a:r>
              <a:rPr dirty="0" sz="3550" spc="-21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550" spc="85">
                <a:solidFill>
                  <a:srgbClr val="413C38"/>
                </a:solidFill>
                <a:latin typeface="Verdana"/>
                <a:cs typeface="Verdana"/>
              </a:rPr>
              <a:t>контенту </a:t>
            </a:r>
            <a:r>
              <a:rPr dirty="0" sz="3550" spc="-123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550" spc="-365">
                <a:solidFill>
                  <a:srgbClr val="413C38"/>
                </a:solidFill>
                <a:latin typeface="Verdana"/>
                <a:cs typeface="Verdana"/>
              </a:rPr>
              <a:t>(</a:t>
            </a:r>
            <a:r>
              <a:rPr dirty="0" sz="3550" spc="-175">
                <a:solidFill>
                  <a:srgbClr val="413C38"/>
                </a:solidFill>
                <a:latin typeface="Verdana"/>
                <a:cs typeface="Verdana"/>
              </a:rPr>
              <a:t>3</a:t>
            </a:r>
            <a:r>
              <a:rPr dirty="0" sz="3550" spc="85">
                <a:solidFill>
                  <a:srgbClr val="413C38"/>
                </a:solidFill>
                <a:latin typeface="Verdana"/>
                <a:cs typeface="Verdana"/>
              </a:rPr>
              <a:t>8</a:t>
            </a:r>
            <a:r>
              <a:rPr dirty="0" sz="3550" spc="-885">
                <a:solidFill>
                  <a:srgbClr val="413C38"/>
                </a:solidFill>
                <a:latin typeface="Verdana"/>
                <a:cs typeface="Verdana"/>
              </a:rPr>
              <a:t>%</a:t>
            </a:r>
            <a:r>
              <a:rPr dirty="0" sz="3550" spc="-14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3550" spc="409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3550" spc="15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3550" spc="300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3550" spc="4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3550" spc="160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35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3550" spc="18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550" spc="12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3550" spc="18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3550" spc="95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3550" spc="7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3550" spc="125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3550" spc="-365">
                <a:solidFill>
                  <a:srgbClr val="413C38"/>
                </a:solidFill>
                <a:latin typeface="Verdana"/>
                <a:cs typeface="Verdana"/>
              </a:rPr>
              <a:t>)</a:t>
            </a:r>
            <a:r>
              <a:rPr dirty="0" sz="3550" spc="-545">
                <a:solidFill>
                  <a:srgbClr val="413C38"/>
                </a:solidFill>
                <a:latin typeface="Verdana"/>
                <a:cs typeface="Verdana"/>
              </a:rPr>
              <a:t>.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17166" y="6505034"/>
            <a:ext cx="6350000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  <a:tabLst>
                <a:tab pos="893444" algn="l"/>
                <a:tab pos="1282700" algn="l"/>
                <a:tab pos="2385060" algn="l"/>
                <a:tab pos="3602990" algn="l"/>
                <a:tab pos="4519295" algn="l"/>
                <a:tab pos="4816475" algn="l"/>
                <a:tab pos="5474970" algn="l"/>
                <a:tab pos="6096635" algn="l"/>
              </a:tabLst>
            </a:pPr>
            <a:r>
              <a:rPr dirty="0" sz="1650" spc="114">
                <a:solidFill>
                  <a:srgbClr val="413C38"/>
                </a:solidFill>
                <a:latin typeface="Verdana"/>
                <a:cs typeface="Verdana"/>
              </a:rPr>
              <a:t>J</a:t>
            </a:r>
            <a:r>
              <a:rPr dirty="0" sz="1650" spc="20">
                <a:solidFill>
                  <a:srgbClr val="413C38"/>
                </a:solidFill>
                <a:latin typeface="Verdana"/>
                <a:cs typeface="Verdana"/>
              </a:rPr>
              <a:t>a</a:t>
            </a:r>
            <a:r>
              <a:rPr dirty="0" sz="1650" spc="-15">
                <a:solidFill>
                  <a:srgbClr val="413C38"/>
                </a:solidFill>
                <a:latin typeface="Verdana"/>
                <a:cs typeface="Verdana"/>
              </a:rPr>
              <a:t>s</a:t>
            </a:r>
            <a:r>
              <a:rPr dirty="0" sz="1650" spc="130">
                <a:solidFill>
                  <a:srgbClr val="413C38"/>
                </a:solidFill>
                <a:latin typeface="Verdana"/>
                <a:cs typeface="Verdana"/>
              </a:rPr>
              <a:t>p</a:t>
            </a: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e</a:t>
            </a:r>
            <a:r>
              <a:rPr dirty="0" sz="1650" spc="-45">
                <a:solidFill>
                  <a:srgbClr val="413C38"/>
                </a:solidFill>
                <a:latin typeface="Verdana"/>
                <a:cs typeface="Verdana"/>
              </a:rPr>
              <a:t>r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95">
                <a:solidFill>
                  <a:srgbClr val="413C38"/>
                </a:solidFill>
                <a:latin typeface="Verdana"/>
                <a:cs typeface="Verdana"/>
              </a:rPr>
              <a:t>A</a:t>
            </a:r>
            <a:r>
              <a:rPr dirty="0" sz="1650" spc="-200">
                <a:solidFill>
                  <a:srgbClr val="413C38"/>
                </a:solidFill>
                <a:latin typeface="Verdana"/>
                <a:cs typeface="Verdana"/>
              </a:rPr>
              <a:t>I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д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10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1650" spc="12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 spc="80">
                <a:solidFill>
                  <a:srgbClr val="413C38"/>
                </a:solidFill>
                <a:latin typeface="Verdana"/>
                <a:cs typeface="Verdana"/>
              </a:rPr>
              <a:t>й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1650" spc="145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1650" spc="12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8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тт</a:t>
            </a:r>
            <a:r>
              <a:rPr dirty="0" sz="1650" spc="45">
                <a:solidFill>
                  <a:srgbClr val="413C38"/>
                </a:solidFill>
                <a:latin typeface="Verdana"/>
                <a:cs typeface="Verdana"/>
              </a:rPr>
              <a:t>ю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2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-415">
                <a:solidFill>
                  <a:srgbClr val="413C38"/>
                </a:solidFill>
                <a:latin typeface="Verdana"/>
                <a:cs typeface="Verdana"/>
              </a:rPr>
              <a:t>1</a:t>
            </a:r>
            <a:r>
              <a:rPr dirty="0" sz="1650" spc="-75">
                <a:solidFill>
                  <a:srgbClr val="413C38"/>
                </a:solidFill>
                <a:latin typeface="Verdana"/>
                <a:cs typeface="Verdana"/>
              </a:rPr>
              <a:t>5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0</a:t>
            </a:r>
            <a:r>
              <a:rPr dirty="0" sz="1650" spc="45">
                <a:solidFill>
                  <a:srgbClr val="413C38"/>
                </a:solidFill>
                <a:latin typeface="Verdana"/>
                <a:cs typeface="Verdana"/>
              </a:rPr>
              <a:t>0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1650" spc="3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1650" spc="2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1650" spc="-20">
                <a:solidFill>
                  <a:srgbClr val="413C38"/>
                </a:solidFill>
                <a:latin typeface="Verdana"/>
                <a:cs typeface="Verdana"/>
              </a:rPr>
              <a:t>а  </a:t>
            </a:r>
            <a:r>
              <a:rPr dirty="0" sz="1650" spc="30">
                <a:solidFill>
                  <a:srgbClr val="413C38"/>
                </a:solidFill>
                <a:latin typeface="Verdana"/>
                <a:cs typeface="Verdana"/>
              </a:rPr>
              <a:t>секунди.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17166" y="7412863"/>
            <a:ext cx="635000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65">
                <a:solidFill>
                  <a:srgbClr val="413C38"/>
                </a:solidFill>
                <a:latin typeface="Verdana"/>
                <a:cs typeface="Verdana"/>
              </a:rPr>
              <a:t>На</a:t>
            </a: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платформі </a:t>
            </a:r>
            <a:r>
              <a:rPr dirty="0" sz="1650" spc="40">
                <a:solidFill>
                  <a:srgbClr val="413C38"/>
                </a:solidFill>
                <a:latin typeface="Verdana"/>
                <a:cs typeface="Verdana"/>
              </a:rPr>
              <a:t>є</a:t>
            </a: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70">
                <a:solidFill>
                  <a:srgbClr val="413C38"/>
                </a:solidFill>
                <a:latin typeface="Verdana"/>
                <a:cs typeface="Verdana"/>
              </a:rPr>
              <a:t>понад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-15">
                <a:solidFill>
                  <a:srgbClr val="413C38"/>
                </a:solidFill>
                <a:latin typeface="Verdana"/>
                <a:cs typeface="Verdana"/>
              </a:rPr>
              <a:t>50</a:t>
            </a: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70">
                <a:solidFill>
                  <a:srgbClr val="413C38"/>
                </a:solidFill>
                <a:latin typeface="Verdana"/>
                <a:cs typeface="Verdana"/>
              </a:rPr>
              <a:t>шаблонів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65">
                <a:solidFill>
                  <a:srgbClr val="413C38"/>
                </a:solidFill>
                <a:latin typeface="Verdana"/>
                <a:cs typeface="Verdana"/>
              </a:rPr>
              <a:t>генерації</a:t>
            </a: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40">
                <a:solidFill>
                  <a:srgbClr val="413C38"/>
                </a:solidFill>
                <a:latin typeface="Verdana"/>
                <a:cs typeface="Verdana"/>
              </a:rPr>
              <a:t>контенту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17166" y="7664852"/>
            <a:ext cx="3967479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  <a:tabLst>
                <a:tab pos="1300480" algn="l"/>
                <a:tab pos="1494790" algn="l"/>
                <a:tab pos="2408555" algn="l"/>
                <a:tab pos="2626995" algn="l"/>
              </a:tabLst>
            </a:pP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штучного	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інтелекту,	</a:t>
            </a:r>
            <a:r>
              <a:rPr dirty="0" sz="1650" spc="50">
                <a:solidFill>
                  <a:srgbClr val="413C38"/>
                </a:solidFill>
                <a:latin typeface="Verdana"/>
                <a:cs typeface="Verdana"/>
              </a:rPr>
              <a:t>включаючи </a:t>
            </a:r>
            <a:r>
              <a:rPr dirty="0" sz="1650" spc="-57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7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1650" spc="7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16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145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1650" spc="100">
                <a:solidFill>
                  <a:srgbClr val="413C38"/>
                </a:solidFill>
                <a:latin typeface="Verdana"/>
                <a:cs typeface="Verdana"/>
              </a:rPr>
              <a:t>нн</a:t>
            </a:r>
            <a:r>
              <a:rPr dirty="0" sz="1650" spc="-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	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1650" spc="12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12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 spc="-250">
                <a:solidFill>
                  <a:srgbClr val="413C38"/>
                </a:solidFill>
                <a:latin typeface="Verdana"/>
                <a:cs typeface="Verdana"/>
              </a:rPr>
              <a:t>,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195">
                <a:solidFill>
                  <a:srgbClr val="413C38"/>
                </a:solidFill>
                <a:latin typeface="Verdana"/>
                <a:cs typeface="Verdana"/>
              </a:rPr>
              <a:t>м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1650" spc="145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16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1650" spc="7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12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 spc="10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1650" spc="45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1650" spc="-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708" y="7664852"/>
            <a:ext cx="2223135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" marR="5080" indent="-19050">
              <a:lnSpc>
                <a:spcPct val="115300"/>
              </a:lnSpc>
              <a:spcBef>
                <a:spcPts val="100"/>
              </a:spcBef>
              <a:tabLst>
                <a:tab pos="1023619" algn="l"/>
                <a:tab pos="1062990" algn="l"/>
                <a:tab pos="1397000" algn="l"/>
              </a:tabLst>
            </a:pP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д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1650" spc="100">
                <a:solidFill>
                  <a:srgbClr val="413C38"/>
                </a:solidFill>
                <a:latin typeface="Verdana"/>
                <a:cs typeface="Verdana"/>
              </a:rPr>
              <a:t>п</a:t>
            </a:r>
            <a:r>
              <a:rPr dirty="0" sz="1650" spc="12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1650" spc="8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	</a:t>
            </a:r>
            <a:r>
              <a:rPr dirty="0" sz="1650" spc="2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114">
                <a:solidFill>
                  <a:srgbClr val="413C38"/>
                </a:solidFill>
                <a:latin typeface="Verdana"/>
                <a:cs typeface="Verdana"/>
              </a:rPr>
              <a:t>б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1650" spc="45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1650" spc="-70">
                <a:solidFill>
                  <a:srgbClr val="413C38"/>
                </a:solidFill>
                <a:latin typeface="Verdana"/>
                <a:cs typeface="Verdana"/>
              </a:rPr>
              <a:t>х</a:t>
            </a:r>
            <a:r>
              <a:rPr dirty="0" sz="1650" spc="-245">
                <a:solidFill>
                  <a:srgbClr val="413C38"/>
                </a:solidFill>
                <a:latin typeface="Verdana"/>
                <a:cs typeface="Verdana"/>
              </a:rPr>
              <a:t>,  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7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16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12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 spc="-250">
                <a:solidFill>
                  <a:srgbClr val="413C38"/>
                </a:solidFill>
                <a:latin typeface="Verdana"/>
                <a:cs typeface="Verdana"/>
              </a:rPr>
              <a:t>,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45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1650" spc="7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1650" spc="100">
                <a:solidFill>
                  <a:srgbClr val="413C38"/>
                </a:solidFill>
                <a:latin typeface="Verdana"/>
                <a:cs typeface="Verdana"/>
              </a:rPr>
              <a:t>н</a:t>
            </a:r>
            <a:r>
              <a:rPr dirty="0" sz="1650" spc="7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1650" spc="145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1650" spc="105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17166" y="8282726"/>
            <a:ext cx="635000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реклами</a:t>
            </a:r>
            <a:r>
              <a:rPr dirty="0" sz="1650" spc="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45">
                <a:solidFill>
                  <a:srgbClr val="413C38"/>
                </a:solidFill>
                <a:latin typeface="Verdana"/>
                <a:cs typeface="Verdana"/>
              </a:rPr>
              <a:t>Facebook,</a:t>
            </a:r>
            <a:r>
              <a:rPr dirty="0" sz="1650" spc="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70">
                <a:solidFill>
                  <a:srgbClr val="413C38"/>
                </a:solidFill>
                <a:latin typeface="Verdana"/>
                <a:cs typeface="Verdana"/>
              </a:rPr>
              <a:t>генератор</a:t>
            </a:r>
            <a:r>
              <a:rPr dirty="0" sz="1650" spc="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реклами</a:t>
            </a:r>
            <a:r>
              <a:rPr dirty="0" sz="1650" spc="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20">
                <a:solidFill>
                  <a:srgbClr val="413C38"/>
                </a:solidFill>
                <a:latin typeface="Verdana"/>
                <a:cs typeface="Verdana"/>
              </a:rPr>
              <a:t>Google,</a:t>
            </a:r>
            <a:r>
              <a:rPr dirty="0" sz="1650" spc="3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1650" spc="35">
                <a:solidFill>
                  <a:srgbClr val="413C38"/>
                </a:solidFill>
                <a:latin typeface="Verdana"/>
                <a:cs typeface="Verdana"/>
              </a:rPr>
              <a:t>мета-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17166" y="8534715"/>
            <a:ext cx="6350000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  <a:tabLst>
                <a:tab pos="1343025" algn="l"/>
                <a:tab pos="1561465" algn="l"/>
                <a:tab pos="2425065" algn="l"/>
                <a:tab pos="2992755" algn="l"/>
                <a:tab pos="3659504" algn="l"/>
                <a:tab pos="5207000" algn="l"/>
                <a:tab pos="5594350" algn="l"/>
              </a:tabLst>
            </a:pP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1650" spc="45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в</a:t>
            </a:r>
            <a:r>
              <a:rPr dirty="0" sz="1650" spc="20">
                <a:solidFill>
                  <a:srgbClr val="413C38"/>
                </a:solidFill>
                <a:latin typeface="Verdana"/>
                <a:cs typeface="Verdana"/>
              </a:rPr>
              <a:t>к</a:t>
            </a:r>
            <a:r>
              <a:rPr dirty="0" sz="1650" spc="8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-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о</a:t>
            </a:r>
            <a:r>
              <a:rPr dirty="0" sz="1650" spc="100">
                <a:solidFill>
                  <a:srgbClr val="413C38"/>
                </a:solidFill>
                <a:latin typeface="Verdana"/>
                <a:cs typeface="Verdana"/>
              </a:rPr>
              <a:t>п</a:t>
            </a:r>
            <a:r>
              <a:rPr dirty="0" sz="1650" spc="12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1650" spc="8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90">
                <a:solidFill>
                  <a:srgbClr val="413C38"/>
                </a:solidFill>
                <a:latin typeface="Verdana"/>
                <a:cs typeface="Verdana"/>
              </a:rPr>
              <a:t>д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я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-75">
                <a:solidFill>
                  <a:srgbClr val="413C38"/>
                </a:solidFill>
                <a:latin typeface="Verdana"/>
                <a:cs typeface="Verdana"/>
              </a:rPr>
              <a:t>S</a:t>
            </a:r>
            <a:r>
              <a:rPr dirty="0" sz="1650" spc="100">
                <a:solidFill>
                  <a:srgbClr val="413C38"/>
                </a:solidFill>
                <a:latin typeface="Verdana"/>
                <a:cs typeface="Verdana"/>
              </a:rPr>
              <a:t>E</a:t>
            </a:r>
            <a:r>
              <a:rPr dirty="0" sz="1650" spc="125">
                <a:solidFill>
                  <a:srgbClr val="413C38"/>
                </a:solidFill>
                <a:latin typeface="Verdana"/>
                <a:cs typeface="Verdana"/>
              </a:rPr>
              <a:t>O</a:t>
            </a:r>
            <a:r>
              <a:rPr dirty="0" sz="1650" spc="-250">
                <a:solidFill>
                  <a:srgbClr val="413C38"/>
                </a:solidFill>
                <a:latin typeface="Verdana"/>
                <a:cs typeface="Verdana"/>
              </a:rPr>
              <a:t>,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100">
                <a:solidFill>
                  <a:srgbClr val="413C38"/>
                </a:solidFill>
                <a:latin typeface="Verdana"/>
                <a:cs typeface="Verdana"/>
              </a:rPr>
              <a:t>п</a:t>
            </a:r>
            <a:r>
              <a:rPr dirty="0" sz="1650" spc="145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1650" spc="7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1650" spc="85">
                <a:solidFill>
                  <a:srgbClr val="413C38"/>
                </a:solidFill>
                <a:latin typeface="Verdana"/>
                <a:cs typeface="Verdana"/>
              </a:rPr>
              <a:t>с</a:t>
            </a:r>
            <a:r>
              <a:rPr dirty="0" sz="1650" spc="-80">
                <a:solidFill>
                  <a:srgbClr val="413C38"/>
                </a:solidFill>
                <a:latin typeface="Verdana"/>
                <a:cs typeface="Verdana"/>
              </a:rPr>
              <a:t>-</a:t>
            </a:r>
            <a:r>
              <a:rPr dirty="0" sz="1650" spc="145">
                <a:solidFill>
                  <a:srgbClr val="413C38"/>
                </a:solidFill>
                <a:latin typeface="Verdana"/>
                <a:cs typeface="Verdana"/>
              </a:rPr>
              <a:t>р</a:t>
            </a:r>
            <a:r>
              <a:rPr dirty="0" sz="1650" spc="75">
                <a:solidFill>
                  <a:srgbClr val="413C38"/>
                </a:solidFill>
                <a:latin typeface="Verdana"/>
                <a:cs typeface="Verdana"/>
              </a:rPr>
              <a:t>е</a:t>
            </a:r>
            <a:r>
              <a:rPr dirty="0" sz="1650" spc="60">
                <a:solidFill>
                  <a:srgbClr val="413C38"/>
                </a:solidFill>
                <a:latin typeface="Verdana"/>
                <a:cs typeface="Verdana"/>
              </a:rPr>
              <a:t>л</a:t>
            </a:r>
            <a:r>
              <a:rPr dirty="0" sz="1650" spc="35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1650" spc="55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1650" spc="80">
                <a:solidFill>
                  <a:srgbClr val="413C38"/>
                </a:solidFill>
                <a:latin typeface="Verdana"/>
                <a:cs typeface="Verdana"/>
              </a:rPr>
              <a:t>и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-3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	</a:t>
            </a:r>
            <a:r>
              <a:rPr dirty="0" sz="1650" spc="114">
                <a:solidFill>
                  <a:srgbClr val="413C38"/>
                </a:solidFill>
                <a:latin typeface="Verdana"/>
                <a:cs typeface="Verdana"/>
              </a:rPr>
              <a:t>б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1650" spc="45">
                <a:solidFill>
                  <a:srgbClr val="413C38"/>
                </a:solidFill>
                <a:latin typeface="Verdana"/>
                <a:cs typeface="Verdana"/>
              </a:rPr>
              <a:t>г</a:t>
            </a:r>
            <a:r>
              <a:rPr dirty="0" sz="1650" spc="10">
                <a:solidFill>
                  <a:srgbClr val="413C38"/>
                </a:solidFill>
                <a:latin typeface="Verdana"/>
                <a:cs typeface="Verdana"/>
              </a:rPr>
              <a:t>а</a:t>
            </a:r>
            <a:r>
              <a:rPr dirty="0" sz="1650">
                <a:solidFill>
                  <a:srgbClr val="413C38"/>
                </a:solidFill>
                <a:latin typeface="Verdana"/>
                <a:cs typeface="Verdana"/>
              </a:rPr>
              <a:t>т</a:t>
            </a:r>
            <a:r>
              <a:rPr dirty="0" sz="1650" spc="35">
                <a:solidFill>
                  <a:srgbClr val="413C38"/>
                </a:solidFill>
                <a:latin typeface="Verdana"/>
                <a:cs typeface="Verdana"/>
              </a:rPr>
              <a:t>о  </a:t>
            </a:r>
            <a:r>
              <a:rPr dirty="0" sz="1650" spc="35">
                <a:solidFill>
                  <a:srgbClr val="413C38"/>
                </a:solidFill>
                <a:latin typeface="Verdana"/>
                <a:cs typeface="Verdana"/>
              </a:rPr>
              <a:t>іншого.</a:t>
            </a:r>
            <a:endParaRPr sz="1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500" y="0"/>
            <a:ext cx="51434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46263"/>
            <a:ext cx="11170285" cy="1541145"/>
          </a:xfrm>
          <a:prstGeom prst="rect"/>
        </p:spPr>
        <p:txBody>
          <a:bodyPr wrap="square" lIns="0" tIns="154940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1220"/>
              </a:spcBef>
              <a:tabLst>
                <a:tab pos="1296670" algn="l"/>
                <a:tab pos="6580505" algn="l"/>
              </a:tabLst>
            </a:pPr>
            <a:r>
              <a:rPr dirty="0" sz="5450" spc="-60"/>
              <a:t>A</a:t>
            </a:r>
            <a:r>
              <a:rPr dirty="0" sz="5450" spc="-935"/>
              <a:t>I</a:t>
            </a:r>
            <a:r>
              <a:rPr dirty="0" sz="5450"/>
              <a:t>	</a:t>
            </a:r>
            <a:r>
              <a:rPr dirty="0" sz="5450" spc="-15"/>
              <a:t>Д</a:t>
            </a:r>
            <a:r>
              <a:rPr dirty="0" sz="5450" spc="165"/>
              <a:t>О</a:t>
            </a:r>
            <a:r>
              <a:rPr dirty="0" sz="5450" spc="-210"/>
              <a:t>П</a:t>
            </a:r>
            <a:r>
              <a:rPr dirty="0" sz="5450" spc="165"/>
              <a:t>О</a:t>
            </a:r>
            <a:r>
              <a:rPr dirty="0" sz="5450" spc="380"/>
              <a:t>М</a:t>
            </a:r>
            <a:r>
              <a:rPr dirty="0" sz="5450" spc="-60"/>
              <a:t>А</a:t>
            </a:r>
            <a:r>
              <a:rPr dirty="0" sz="5450" spc="-130"/>
              <a:t>Г</a:t>
            </a:r>
            <a:r>
              <a:rPr dirty="0" sz="5450" spc="-60"/>
              <a:t>А</a:t>
            </a:r>
            <a:r>
              <a:rPr dirty="0" sz="5450" spc="535"/>
              <a:t>Є</a:t>
            </a:r>
            <a:r>
              <a:rPr dirty="0" sz="5450"/>
              <a:t>	</a:t>
            </a:r>
            <a:r>
              <a:rPr dirty="0" sz="5450" spc="65"/>
              <a:t>В</a:t>
            </a:r>
            <a:r>
              <a:rPr dirty="0" sz="5450" spc="-150"/>
              <a:t>И</a:t>
            </a:r>
            <a:r>
              <a:rPr dirty="0" sz="5450" spc="355"/>
              <a:t>Р</a:t>
            </a:r>
            <a:r>
              <a:rPr dirty="0" sz="5450" spc="-935"/>
              <a:t>І</a:t>
            </a:r>
            <a:r>
              <a:rPr dirty="0" sz="5450" spc="-235"/>
              <a:t>Ш</a:t>
            </a:r>
            <a:r>
              <a:rPr dirty="0" sz="5450" spc="-120"/>
              <a:t>У</a:t>
            </a:r>
            <a:r>
              <a:rPr dirty="0" sz="5450" spc="65"/>
              <a:t>В</a:t>
            </a:r>
            <a:r>
              <a:rPr dirty="0" sz="5450" spc="-60"/>
              <a:t>А</a:t>
            </a:r>
            <a:r>
              <a:rPr dirty="0" sz="5450" spc="-155"/>
              <a:t>Т</a:t>
            </a:r>
            <a:r>
              <a:rPr dirty="0" sz="5450" spc="-95"/>
              <a:t>И  </a:t>
            </a:r>
            <a:r>
              <a:rPr dirty="0" sz="5450" spc="-210"/>
              <a:t>Н</a:t>
            </a:r>
            <a:r>
              <a:rPr dirty="0" sz="5450" spc="-150"/>
              <a:t>И</a:t>
            </a:r>
            <a:r>
              <a:rPr dirty="0" sz="5450" spc="95"/>
              <a:t>З</a:t>
            </a:r>
            <a:r>
              <a:rPr dirty="0" sz="5450" spc="-245"/>
              <a:t>К</a:t>
            </a:r>
            <a:r>
              <a:rPr dirty="0" sz="5450" spc="-114"/>
              <a:t>У</a:t>
            </a:r>
            <a:r>
              <a:rPr dirty="0" sz="5450" spc="-395"/>
              <a:t> </a:t>
            </a:r>
            <a:r>
              <a:rPr dirty="0" sz="5450" spc="95"/>
              <a:t>З</a:t>
            </a:r>
            <a:r>
              <a:rPr dirty="0" sz="5450" spc="-60"/>
              <a:t>А</a:t>
            </a:r>
            <a:r>
              <a:rPr dirty="0" sz="5450" spc="65"/>
              <a:t>В</a:t>
            </a:r>
            <a:r>
              <a:rPr dirty="0" sz="5450" spc="-15"/>
              <a:t>Д</a:t>
            </a:r>
            <a:r>
              <a:rPr dirty="0" sz="5450" spc="-60"/>
              <a:t>А</a:t>
            </a:r>
            <a:r>
              <a:rPr dirty="0" sz="5450" spc="-210"/>
              <a:t>Н</a:t>
            </a:r>
            <a:r>
              <a:rPr dirty="0" sz="5450" spc="-90"/>
              <a:t>Ь</a:t>
            </a:r>
            <a:r>
              <a:rPr dirty="0" sz="5450" spc="-395"/>
              <a:t> </a:t>
            </a:r>
            <a:r>
              <a:rPr dirty="0" sz="5450" spc="-15"/>
              <a:t>Д</a:t>
            </a:r>
            <a:r>
              <a:rPr dirty="0" sz="5450" spc="-415"/>
              <a:t>Л</a:t>
            </a:r>
            <a:r>
              <a:rPr dirty="0" sz="5450" spc="-120"/>
              <a:t>Я</a:t>
            </a:r>
            <a:r>
              <a:rPr dirty="0" sz="5450" spc="-395"/>
              <a:t> </a:t>
            </a:r>
            <a:r>
              <a:rPr dirty="0" sz="5450" spc="-70"/>
              <a:t>Б</a:t>
            </a:r>
            <a:r>
              <a:rPr dirty="0" sz="5450" spc="-935"/>
              <a:t>І</a:t>
            </a:r>
            <a:r>
              <a:rPr dirty="0" sz="5450" spc="95"/>
              <a:t>З</a:t>
            </a:r>
            <a:r>
              <a:rPr dirty="0" sz="5450" spc="-210"/>
              <a:t>Н</a:t>
            </a:r>
            <a:r>
              <a:rPr dirty="0" sz="5450" spc="-135"/>
              <a:t>Е</a:t>
            </a:r>
            <a:r>
              <a:rPr dirty="0" sz="5450" spc="540"/>
              <a:t>С</a:t>
            </a:r>
            <a:r>
              <a:rPr dirty="0" sz="5450" spc="-120"/>
              <a:t>У</a:t>
            </a:r>
            <a:r>
              <a:rPr dirty="0" sz="5450" spc="-1335"/>
              <a:t>:</a:t>
            </a:r>
            <a:endParaRPr sz="54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3741396"/>
            <a:ext cx="104775" cy="104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4189071"/>
            <a:ext cx="104775" cy="1047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4636746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5084421"/>
            <a:ext cx="104775" cy="104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5532096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5979771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6427446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6875120"/>
            <a:ext cx="104775" cy="1047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7322795"/>
            <a:ext cx="104775" cy="1047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7770470"/>
            <a:ext cx="104775" cy="1047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4924" y="8218145"/>
            <a:ext cx="104775" cy="1047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4924" y="8665821"/>
            <a:ext cx="104775" cy="1047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65324" y="3507563"/>
            <a:ext cx="10371455" cy="5397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88694">
              <a:lnSpc>
                <a:spcPct val="115199"/>
              </a:lnSpc>
              <a:spcBef>
                <a:spcPts val="100"/>
              </a:spcBef>
            </a:pPr>
            <a:r>
              <a:rPr dirty="0" sz="2550" spc="125">
                <a:solidFill>
                  <a:srgbClr val="413C38"/>
                </a:solidFill>
                <a:latin typeface="Verdana"/>
                <a:cs typeface="Verdana"/>
              </a:rPr>
              <a:t>зробити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65">
                <a:solidFill>
                  <a:srgbClr val="413C38"/>
                </a:solidFill>
                <a:latin typeface="Verdana"/>
                <a:cs typeface="Verdana"/>
              </a:rPr>
              <a:t>велику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20">
                <a:solidFill>
                  <a:srgbClr val="413C38"/>
                </a:solidFill>
                <a:latin typeface="Verdana"/>
                <a:cs typeface="Verdana"/>
              </a:rPr>
              <a:t>комерційну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30">
                <a:solidFill>
                  <a:srgbClr val="413C38"/>
                </a:solidFill>
                <a:latin typeface="Verdana"/>
                <a:cs typeface="Verdana"/>
              </a:rPr>
              <a:t>пропозицію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для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413C38"/>
                </a:solidFill>
                <a:latin typeface="Verdana"/>
                <a:cs typeface="Verdana"/>
              </a:rPr>
              <a:t>клієнта; </a:t>
            </a:r>
            <a:r>
              <a:rPr dirty="0" sz="2550" spc="-88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413C38"/>
                </a:solidFill>
                <a:latin typeface="Verdana"/>
                <a:cs typeface="Verdana"/>
              </a:rPr>
              <a:t>написати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60">
                <a:solidFill>
                  <a:srgbClr val="413C38"/>
                </a:solidFill>
                <a:latin typeface="Verdana"/>
                <a:cs typeface="Verdana"/>
              </a:rPr>
              <a:t>тексти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для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65">
                <a:solidFill>
                  <a:srgbClr val="413C38"/>
                </a:solidFill>
                <a:latin typeface="Verdana"/>
                <a:cs typeface="Verdana"/>
              </a:rPr>
              <a:t>сайтів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413C38"/>
                </a:solidFill>
                <a:latin typeface="Verdana"/>
                <a:cs typeface="Verdana"/>
              </a:rPr>
              <a:t>та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55">
                <a:solidFill>
                  <a:srgbClr val="413C38"/>
                </a:solidFill>
                <a:latin typeface="Verdana"/>
                <a:cs typeface="Verdana"/>
              </a:rPr>
              <a:t>дописів.</a:t>
            </a:r>
            <a:endParaRPr sz="2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2550" spc="85">
                <a:solidFill>
                  <a:srgbClr val="413C38"/>
                </a:solidFill>
                <a:latin typeface="Verdana"/>
                <a:cs typeface="Verdana"/>
              </a:rPr>
              <a:t>сформувати</a:t>
            </a:r>
            <a:r>
              <a:rPr dirty="0" sz="2550" spc="-14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413C38"/>
                </a:solidFill>
                <a:latin typeface="Verdana"/>
                <a:cs typeface="Verdana"/>
              </a:rPr>
              <a:t>email;</a:t>
            </a:r>
            <a:endParaRPr sz="2550">
              <a:latin typeface="Verdana"/>
              <a:cs typeface="Verdana"/>
            </a:endParaRPr>
          </a:p>
          <a:p>
            <a:pPr marL="12700" marR="5080">
              <a:lnSpc>
                <a:spcPct val="115199"/>
              </a:lnSpc>
            </a:pPr>
            <a:r>
              <a:rPr dirty="0" sz="2550" spc="135">
                <a:solidFill>
                  <a:srgbClr val="413C38"/>
                </a:solidFill>
                <a:latin typeface="Verdana"/>
                <a:cs typeface="Verdana"/>
              </a:rPr>
              <a:t>розробити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85">
                <a:solidFill>
                  <a:srgbClr val="413C38"/>
                </a:solidFill>
                <a:latin typeface="Verdana"/>
                <a:cs typeface="Verdana"/>
              </a:rPr>
              <a:t>ціле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55">
                <a:solidFill>
                  <a:srgbClr val="413C38"/>
                </a:solidFill>
                <a:latin typeface="Verdana"/>
                <a:cs typeface="Verdana"/>
              </a:rPr>
              <a:t>техзавдання</a:t>
            </a:r>
            <a:r>
              <a:rPr dirty="0" sz="2550" spc="-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50">
                <a:solidFill>
                  <a:srgbClr val="413C38"/>
                </a:solidFill>
                <a:latin typeface="Verdana"/>
                <a:cs typeface="Verdana"/>
              </a:rPr>
              <a:t>на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60">
                <a:solidFill>
                  <a:srgbClr val="413C38"/>
                </a:solidFill>
                <a:latin typeface="Verdana"/>
                <a:cs typeface="Verdana"/>
              </a:rPr>
              <a:t>базі</a:t>
            </a:r>
            <a:r>
              <a:rPr dirty="0" sz="2550" spc="-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85">
                <a:solidFill>
                  <a:srgbClr val="413C38"/>
                </a:solidFill>
                <a:latin typeface="Verdana"/>
                <a:cs typeface="Verdana"/>
              </a:rPr>
              <a:t>списку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20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2550" spc="-9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110">
                <a:solidFill>
                  <a:srgbClr val="413C38"/>
                </a:solidFill>
                <a:latin typeface="Verdana"/>
                <a:cs typeface="Verdana"/>
              </a:rPr>
              <a:t>10-ти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25">
                <a:solidFill>
                  <a:srgbClr val="413C38"/>
                </a:solidFill>
                <a:latin typeface="Verdana"/>
                <a:cs typeface="Verdana"/>
              </a:rPr>
              <a:t>пунктів; </a:t>
            </a:r>
            <a:r>
              <a:rPr dirty="0" sz="2550" spc="-88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синтезувати</a:t>
            </a:r>
            <a:r>
              <a:rPr dirty="0" sz="2550" spc="-11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413C38"/>
                </a:solidFill>
                <a:latin typeface="Verdana"/>
                <a:cs typeface="Verdana"/>
              </a:rPr>
              <a:t>нові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413C38"/>
                </a:solidFill>
                <a:latin typeface="Verdana"/>
                <a:cs typeface="Verdana"/>
              </a:rPr>
              <a:t>фічі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для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5">
                <a:solidFill>
                  <a:srgbClr val="413C38"/>
                </a:solidFill>
                <a:latin typeface="Verdana"/>
                <a:cs typeface="Verdana"/>
              </a:rPr>
              <a:t>продукту;</a:t>
            </a:r>
            <a:endParaRPr sz="2550">
              <a:latin typeface="Verdana"/>
              <a:cs typeface="Verdana"/>
            </a:endParaRPr>
          </a:p>
          <a:p>
            <a:pPr marL="12700" marR="4084954">
              <a:lnSpc>
                <a:spcPct val="115199"/>
              </a:lnSpc>
            </a:pPr>
            <a:r>
              <a:rPr dirty="0" sz="2550" spc="80">
                <a:solidFill>
                  <a:srgbClr val="413C38"/>
                </a:solidFill>
                <a:latin typeface="Verdana"/>
                <a:cs typeface="Verdana"/>
              </a:rPr>
              <a:t>згенерувати </a:t>
            </a:r>
            <a:r>
              <a:rPr dirty="0" sz="2550" spc="135">
                <a:solidFill>
                  <a:srgbClr val="413C38"/>
                </a:solidFill>
                <a:latin typeface="Verdana"/>
                <a:cs typeface="Verdana"/>
              </a:rPr>
              <a:t>неймінг 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для </a:t>
            </a:r>
            <a:r>
              <a:rPr dirty="0" sz="2550" spc="-5">
                <a:solidFill>
                  <a:srgbClr val="413C38"/>
                </a:solidFill>
                <a:latin typeface="Verdana"/>
                <a:cs typeface="Verdana"/>
              </a:rPr>
              <a:t>проєкту; </a:t>
            </a:r>
            <a:r>
              <a:rPr dirty="0" sz="255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25">
                <a:solidFill>
                  <a:srgbClr val="413C38"/>
                </a:solidFill>
                <a:latin typeface="Verdana"/>
                <a:cs typeface="Verdana"/>
              </a:rPr>
              <a:t>зробити</a:t>
            </a:r>
            <a:r>
              <a:rPr dirty="0" sz="2550" spc="-114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14">
                <a:solidFill>
                  <a:srgbClr val="413C38"/>
                </a:solidFill>
                <a:latin typeface="Verdana"/>
                <a:cs typeface="Verdana"/>
              </a:rPr>
              <a:t>й</a:t>
            </a:r>
            <a:r>
              <a:rPr dirty="0" sz="2550" spc="-11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14">
                <a:solidFill>
                  <a:srgbClr val="413C38"/>
                </a:solidFill>
                <a:latin typeface="Verdana"/>
                <a:cs typeface="Verdana"/>
              </a:rPr>
              <a:t>переписати</a:t>
            </a:r>
            <a:r>
              <a:rPr dirty="0" sz="2550" spc="-114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50">
                <a:solidFill>
                  <a:srgbClr val="413C38"/>
                </a:solidFill>
                <a:latin typeface="Verdana"/>
                <a:cs typeface="Verdana"/>
              </a:rPr>
              <a:t>вайтпейпер;</a:t>
            </a:r>
            <a:endParaRPr sz="2550">
              <a:latin typeface="Verdana"/>
              <a:cs typeface="Verdana"/>
            </a:endParaRPr>
          </a:p>
          <a:p>
            <a:pPr marL="12700" marR="615950">
              <a:lnSpc>
                <a:spcPct val="115199"/>
              </a:lnSpc>
            </a:pPr>
            <a:r>
              <a:rPr dirty="0" sz="2550" spc="90">
                <a:solidFill>
                  <a:srgbClr val="413C38"/>
                </a:solidFill>
                <a:latin typeface="Verdana"/>
                <a:cs typeface="Verdana"/>
              </a:rPr>
              <a:t>написати </a:t>
            </a:r>
            <a:r>
              <a:rPr dirty="0" sz="2550" spc="60">
                <a:solidFill>
                  <a:srgbClr val="413C38"/>
                </a:solidFill>
                <a:latin typeface="Verdana"/>
                <a:cs typeface="Verdana"/>
              </a:rPr>
              <a:t>тексти 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для </a:t>
            </a:r>
            <a:r>
              <a:rPr dirty="0" sz="2550" spc="50">
                <a:solidFill>
                  <a:srgbClr val="413C38"/>
                </a:solidFill>
                <a:latin typeface="Verdana"/>
                <a:cs typeface="Verdana"/>
              </a:rPr>
              <a:t>пітчдеку на </a:t>
            </a:r>
            <a:r>
              <a:rPr dirty="0" sz="2550" spc="60">
                <a:solidFill>
                  <a:srgbClr val="413C38"/>
                </a:solidFill>
                <a:latin typeface="Verdana"/>
                <a:cs typeface="Verdana"/>
              </a:rPr>
              <a:t>базі </a:t>
            </a:r>
            <a:r>
              <a:rPr dirty="0" sz="2550" spc="45">
                <a:solidFill>
                  <a:srgbClr val="413C38"/>
                </a:solidFill>
                <a:latin typeface="Verdana"/>
                <a:cs typeface="Verdana"/>
              </a:rPr>
              <a:t>вайтпейперу; </a:t>
            </a:r>
            <a:r>
              <a:rPr dirty="0" sz="2550" spc="5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25">
                <a:solidFill>
                  <a:srgbClr val="413C38"/>
                </a:solidFill>
                <a:latin typeface="Verdana"/>
                <a:cs typeface="Verdana"/>
              </a:rPr>
              <a:t>зробити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80">
                <a:solidFill>
                  <a:srgbClr val="413C38"/>
                </a:solidFill>
                <a:latin typeface="Verdana"/>
                <a:cs typeface="Verdana"/>
              </a:rPr>
              <a:t>коротке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45">
                <a:solidFill>
                  <a:srgbClr val="413C38"/>
                </a:solidFill>
                <a:latin typeface="Verdana"/>
                <a:cs typeface="Verdana"/>
              </a:rPr>
              <a:t>резюме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90">
                <a:solidFill>
                  <a:srgbClr val="413C38"/>
                </a:solidFill>
                <a:latin typeface="Verdana"/>
                <a:cs typeface="Verdana"/>
              </a:rPr>
              <a:t>відео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20">
                <a:solidFill>
                  <a:srgbClr val="413C38"/>
                </a:solidFill>
                <a:latin typeface="Verdana"/>
                <a:cs typeface="Verdana"/>
              </a:rPr>
              <a:t>з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14">
                <a:solidFill>
                  <a:srgbClr val="413C38"/>
                </a:solidFill>
                <a:latin typeface="Verdana"/>
                <a:cs typeface="Verdana"/>
              </a:rPr>
              <a:t>Youtube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10">
                <a:solidFill>
                  <a:srgbClr val="413C38"/>
                </a:solidFill>
                <a:latin typeface="Verdana"/>
                <a:cs typeface="Verdana"/>
              </a:rPr>
              <a:t>по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413C38"/>
                </a:solidFill>
                <a:latin typeface="Verdana"/>
                <a:cs typeface="Verdana"/>
              </a:rPr>
              <a:t>субтитрах; </a:t>
            </a:r>
            <a:r>
              <a:rPr dirty="0" sz="2550" spc="-88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60">
                <a:solidFill>
                  <a:srgbClr val="413C38"/>
                </a:solidFill>
                <a:latin typeface="Verdana"/>
                <a:cs typeface="Verdana"/>
              </a:rPr>
              <a:t>розв’язувати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85">
                <a:solidFill>
                  <a:srgbClr val="413C38"/>
                </a:solidFill>
                <a:latin typeface="Verdana"/>
                <a:cs typeface="Verdana"/>
              </a:rPr>
              <a:t>нескладні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45">
                <a:solidFill>
                  <a:srgbClr val="413C38"/>
                </a:solidFill>
                <a:latin typeface="Verdana"/>
                <a:cs typeface="Verdana"/>
              </a:rPr>
              <a:t>задачі;</a:t>
            </a:r>
            <a:endParaRPr sz="2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2550" spc="130">
                <a:solidFill>
                  <a:srgbClr val="413C38"/>
                </a:solidFill>
                <a:latin typeface="Verdana"/>
                <a:cs typeface="Verdana"/>
              </a:rPr>
              <a:t>попросити</a:t>
            </a:r>
            <a:r>
              <a:rPr dirty="0" sz="2550" spc="-12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25">
                <a:solidFill>
                  <a:srgbClr val="413C38"/>
                </a:solidFill>
                <a:latin typeface="Verdana"/>
                <a:cs typeface="Verdana"/>
              </a:rPr>
              <a:t>поради</a:t>
            </a:r>
            <a:r>
              <a:rPr dirty="0" sz="2550" spc="-114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10">
                <a:solidFill>
                  <a:srgbClr val="413C38"/>
                </a:solidFill>
                <a:latin typeface="Verdana"/>
                <a:cs typeface="Verdana"/>
              </a:rPr>
              <a:t>по</a:t>
            </a:r>
            <a:r>
              <a:rPr dirty="0" sz="2550" spc="-12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5">
                <a:solidFill>
                  <a:srgbClr val="413C38"/>
                </a:solidFill>
                <a:latin typeface="Verdana"/>
                <a:cs typeface="Verdana"/>
              </a:rPr>
              <a:t>бізнесу;</a:t>
            </a:r>
            <a:endParaRPr sz="2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2550" spc="50">
                <a:solidFill>
                  <a:srgbClr val="413C38"/>
                </a:solidFill>
                <a:latin typeface="Verdana"/>
                <a:cs typeface="Verdana"/>
              </a:rPr>
              <a:t>аналізувати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60">
                <a:solidFill>
                  <a:srgbClr val="413C38"/>
                </a:solidFill>
                <a:latin typeface="Verdana"/>
                <a:cs typeface="Verdana"/>
              </a:rPr>
              <a:t>зустріч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413C38"/>
                </a:solidFill>
                <a:latin typeface="Verdana"/>
                <a:cs typeface="Verdana"/>
              </a:rPr>
              <a:t>і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35">
                <a:solidFill>
                  <a:srgbClr val="413C38"/>
                </a:solidFill>
                <a:latin typeface="Verdana"/>
                <a:cs typeface="Verdana"/>
              </a:rPr>
              <a:t>робити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10">
                <a:solidFill>
                  <a:srgbClr val="413C38"/>
                </a:solidFill>
                <a:latin typeface="Verdana"/>
                <a:cs typeface="Verdana"/>
              </a:rPr>
              <a:t>по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100">
                <a:solidFill>
                  <a:srgbClr val="413C38"/>
                </a:solidFill>
                <a:latin typeface="Verdana"/>
                <a:cs typeface="Verdana"/>
              </a:rPr>
              <a:t>ньому</a:t>
            </a:r>
            <a:r>
              <a:rPr dirty="0" sz="2550" spc="-100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95">
                <a:solidFill>
                  <a:srgbClr val="413C38"/>
                </a:solidFill>
                <a:latin typeface="Verdana"/>
                <a:cs typeface="Verdana"/>
              </a:rPr>
              <a:t>стисле</a:t>
            </a:r>
            <a:r>
              <a:rPr dirty="0" sz="2550" spc="-105">
                <a:solidFill>
                  <a:srgbClr val="413C38"/>
                </a:solidFill>
                <a:latin typeface="Verdana"/>
                <a:cs typeface="Verdana"/>
              </a:rPr>
              <a:t> </a:t>
            </a:r>
            <a:r>
              <a:rPr dirty="0" sz="2550" spc="75">
                <a:solidFill>
                  <a:srgbClr val="413C38"/>
                </a:solidFill>
                <a:latin typeface="Verdana"/>
                <a:cs typeface="Verdana"/>
              </a:rPr>
              <a:t>резюме.</a:t>
            </a:r>
            <a:endParaRPr sz="2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andruxa1407</dc:creator>
  <cp:keywords>DAGQXxX683U,BAB-iAXV6zg</cp:keywords>
  <dc:title>Copy of Copy of Brown Minimalist Casual Fashion Collection - Presentation</dc:title>
  <dcterms:created xsi:type="dcterms:W3CDTF">2024-09-12T16:56:57Z</dcterms:created>
  <dcterms:modified xsi:type="dcterms:W3CDTF">2024-09-12T16:56:57Z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2024-09-10T00:00:00Z</vt:filetime>
  </property>
  <property fmtid="{D5CDD505-2E9C-101B-9397-08002B2CF9AE}" pid="3" name="Creator">
    <vt:lpwstr>Canva</vt:lpwstr>
  </property>
  <property fmtid="{D5CDD505-2E9C-101B-9397-08002B2CF9AE}" pid="4" name="LastSaved">
    <vt:filetime>2024-09-12T00:00:00Z</vt:filetime>
  </property>
</Properties>
</file>