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2E5496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E5496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E5496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E5496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3444" y="58623"/>
            <a:ext cx="8726805" cy="12103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2E5496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www.youtube.com/watch?v=3Z1mqp8Ypkc" TargetMode="External"/><Relationship Id="rId3" Type="http://schemas.openxmlformats.org/officeDocument/2006/relationships/image" Target="../media/image4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41503" rIns="0" bIns="0" rtlCol="0" vert="horz">
            <a:spAutoFit/>
          </a:bodyPr>
          <a:lstStyle/>
          <a:p>
            <a:pPr marL="3827779" marR="5080" indent="-116205">
              <a:lnSpc>
                <a:spcPts val="2690"/>
              </a:lnSpc>
              <a:spcBef>
                <a:spcPts val="445"/>
              </a:spcBef>
            </a:pPr>
            <a:r>
              <a:rPr dirty="0" sz="2500">
                <a:latin typeface="Georgia"/>
                <a:cs typeface="Georgia"/>
              </a:rPr>
              <a:t>ІСТОРІЯ</a:t>
            </a:r>
            <a:r>
              <a:rPr dirty="0" sz="2500" spc="-75">
                <a:latin typeface="Georgia"/>
                <a:cs typeface="Georgia"/>
              </a:rPr>
              <a:t> </a:t>
            </a:r>
            <a:r>
              <a:rPr dirty="0" sz="2500" spc="-10">
                <a:latin typeface="Georgia"/>
                <a:cs typeface="Georgia"/>
              </a:rPr>
              <a:t>ЕКОНОМІКИ</a:t>
            </a:r>
            <a:r>
              <a:rPr dirty="0" sz="2500" spc="-70">
                <a:latin typeface="Georgia"/>
                <a:cs typeface="Georgia"/>
              </a:rPr>
              <a:t> </a:t>
            </a:r>
            <a:r>
              <a:rPr dirty="0" sz="2500" spc="-25">
                <a:latin typeface="Georgia"/>
                <a:cs typeface="Georgia"/>
              </a:rPr>
              <a:t>ТА </a:t>
            </a:r>
            <a:r>
              <a:rPr dirty="0" sz="2500" spc="-10">
                <a:latin typeface="Georgia"/>
                <a:cs typeface="Georgia"/>
              </a:rPr>
              <a:t>ЕКОНОМІЧНОЇ</a:t>
            </a:r>
            <a:r>
              <a:rPr dirty="0" sz="2500" spc="-55">
                <a:latin typeface="Georgia"/>
                <a:cs typeface="Georgia"/>
              </a:rPr>
              <a:t> </a:t>
            </a:r>
            <a:r>
              <a:rPr dirty="0" sz="2500" spc="-10">
                <a:latin typeface="Georgia"/>
                <a:cs typeface="Georgia"/>
              </a:rPr>
              <a:t>ДУМКИ</a:t>
            </a:r>
            <a:endParaRPr sz="250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517138" y="1322958"/>
            <a:ext cx="840867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643380" algn="l"/>
                <a:tab pos="3216910" algn="l"/>
                <a:tab pos="4058285" algn="l"/>
                <a:tab pos="5186045" algn="l"/>
                <a:tab pos="6561455" algn="l"/>
                <a:tab pos="7015480" algn="l"/>
              </a:tabLst>
            </a:pPr>
            <a:r>
              <a:rPr dirty="0" sz="2000" spc="-10" b="1">
                <a:latin typeface="Times New Roman"/>
                <a:cs typeface="Times New Roman"/>
              </a:rPr>
              <a:t>Опанування</a:t>
            </a:r>
            <a:r>
              <a:rPr dirty="0" sz="2000" b="1">
                <a:latin typeface="Times New Roman"/>
                <a:cs typeface="Times New Roman"/>
              </a:rPr>
              <a:t>	</a:t>
            </a:r>
            <a:r>
              <a:rPr dirty="0" sz="2000" spc="-10" b="1">
                <a:latin typeface="Times New Roman"/>
                <a:cs typeface="Times New Roman"/>
              </a:rPr>
              <a:t>вибіркового</a:t>
            </a:r>
            <a:r>
              <a:rPr dirty="0" sz="2000" b="1">
                <a:latin typeface="Times New Roman"/>
                <a:cs typeface="Times New Roman"/>
              </a:rPr>
              <a:t>	</a:t>
            </a:r>
            <a:r>
              <a:rPr dirty="0" sz="2000" spc="-10" b="1">
                <a:latin typeface="Times New Roman"/>
                <a:cs typeface="Times New Roman"/>
              </a:rPr>
              <a:t>курсу</a:t>
            </a:r>
            <a:r>
              <a:rPr dirty="0" sz="2000" b="1">
                <a:latin typeface="Times New Roman"/>
                <a:cs typeface="Times New Roman"/>
              </a:rPr>
              <a:t>	</a:t>
            </a:r>
            <a:r>
              <a:rPr dirty="0" sz="2000" spc="-10" b="1">
                <a:latin typeface="Times New Roman"/>
                <a:cs typeface="Times New Roman"/>
              </a:rPr>
              <a:t>«Історія</a:t>
            </a:r>
            <a:r>
              <a:rPr dirty="0" sz="2000" b="1">
                <a:latin typeface="Times New Roman"/>
                <a:cs typeface="Times New Roman"/>
              </a:rPr>
              <a:t>	</a:t>
            </a:r>
            <a:r>
              <a:rPr dirty="0" sz="2000" spc="-10" b="1">
                <a:latin typeface="Times New Roman"/>
                <a:cs typeface="Times New Roman"/>
              </a:rPr>
              <a:t>економіки</a:t>
            </a:r>
            <a:r>
              <a:rPr dirty="0" sz="2000" b="1">
                <a:latin typeface="Times New Roman"/>
                <a:cs typeface="Times New Roman"/>
              </a:rPr>
              <a:t>	</a:t>
            </a:r>
            <a:r>
              <a:rPr dirty="0" sz="2000" spc="-25" b="1">
                <a:latin typeface="Times New Roman"/>
                <a:cs typeface="Times New Roman"/>
              </a:rPr>
              <a:t>та</a:t>
            </a:r>
            <a:r>
              <a:rPr dirty="0" sz="2000" b="1">
                <a:latin typeface="Times New Roman"/>
                <a:cs typeface="Times New Roman"/>
              </a:rPr>
              <a:t>	</a:t>
            </a:r>
            <a:r>
              <a:rPr dirty="0" sz="2000" spc="-10" b="1">
                <a:latin typeface="Times New Roman"/>
                <a:cs typeface="Times New Roman"/>
              </a:rPr>
              <a:t>економічної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517138" y="1505838"/>
            <a:ext cx="8405495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b="1">
                <a:latin typeface="Times New Roman"/>
                <a:cs typeface="Times New Roman"/>
              </a:rPr>
              <a:t>думки»</a:t>
            </a:r>
            <a:r>
              <a:rPr dirty="0" sz="2000" spc="6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дозволить</a:t>
            </a:r>
            <a:r>
              <a:rPr dirty="0" sz="2000" spc="7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майбутнім</a:t>
            </a:r>
            <a:r>
              <a:rPr dirty="0" sz="2000" spc="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маркетологам</a:t>
            </a:r>
            <a:r>
              <a:rPr dirty="0" sz="2000" spc="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критично</a:t>
            </a:r>
            <a:r>
              <a:rPr dirty="0" sz="2000" spc="8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приймати</a:t>
            </a:r>
            <a:r>
              <a:rPr dirty="0" sz="2000" spc="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рішення</a:t>
            </a:r>
            <a:r>
              <a:rPr dirty="0" sz="2000" spc="65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на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3517138" y="1688414"/>
            <a:ext cx="8403590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>
                <a:latin typeface="Times New Roman"/>
                <a:cs typeface="Times New Roman"/>
              </a:rPr>
              <a:t>основі</a:t>
            </a:r>
            <a:r>
              <a:rPr dirty="0" sz="2000" spc="1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розуміння</a:t>
            </a:r>
            <a:r>
              <a:rPr dirty="0" sz="2000" spc="1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«фішок»</a:t>
            </a:r>
            <a:r>
              <a:rPr dirty="0" sz="2000" spc="10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розвитку</a:t>
            </a:r>
            <a:r>
              <a:rPr dirty="0" sz="2000" spc="1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економіки</a:t>
            </a:r>
            <a:r>
              <a:rPr dirty="0" sz="2000" spc="11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та</a:t>
            </a:r>
            <a:r>
              <a:rPr dirty="0" sz="2000" spc="114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економічного</a:t>
            </a:r>
            <a:r>
              <a:rPr dirty="0" sz="2000" spc="1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мислення</a:t>
            </a:r>
            <a:r>
              <a:rPr dirty="0" sz="2000" spc="114">
                <a:latin typeface="Times New Roman"/>
                <a:cs typeface="Times New Roman"/>
              </a:rPr>
              <a:t> </a:t>
            </a:r>
            <a:r>
              <a:rPr dirty="0" sz="2000" spc="-50" b="1">
                <a:latin typeface="Times New Roman"/>
                <a:cs typeface="Times New Roman"/>
              </a:rPr>
              <a:t>в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517138" y="1871852"/>
            <a:ext cx="3994785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b="1">
                <a:latin typeface="Times New Roman"/>
                <a:cs typeface="Times New Roman"/>
              </a:rPr>
              <a:t>3D</a:t>
            </a:r>
            <a:r>
              <a:rPr dirty="0" sz="2000" spc="-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вимірі: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час,</a:t>
            </a:r>
            <a:r>
              <a:rPr dirty="0" sz="2000" spc="-3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територія</a:t>
            </a:r>
            <a:r>
              <a:rPr dirty="0" sz="2000" spc="-6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й</a:t>
            </a:r>
            <a:r>
              <a:rPr dirty="0" sz="2000" spc="-45" b="1">
                <a:latin typeface="Times New Roman"/>
                <a:cs typeface="Times New Roman"/>
              </a:rPr>
              <a:t> </a:t>
            </a:r>
            <a:r>
              <a:rPr dirty="0" sz="2000" spc="-10" b="1">
                <a:latin typeface="Times New Roman"/>
                <a:cs typeface="Times New Roman"/>
              </a:rPr>
              <a:t>лідери.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517138" y="2179700"/>
            <a:ext cx="320421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76580" algn="l"/>
                <a:tab pos="2064385" algn="l"/>
              </a:tabLst>
            </a:pPr>
            <a:r>
              <a:rPr dirty="0" sz="2000" spc="-25" b="1">
                <a:latin typeface="Times New Roman"/>
                <a:cs typeface="Times New Roman"/>
              </a:rPr>
              <a:t>Цю</a:t>
            </a:r>
            <a:r>
              <a:rPr dirty="0" sz="2000" b="1">
                <a:latin typeface="Times New Roman"/>
                <a:cs typeface="Times New Roman"/>
              </a:rPr>
              <a:t>	</a:t>
            </a:r>
            <a:r>
              <a:rPr dirty="0" sz="2000" spc="-10" b="1">
                <a:latin typeface="Times New Roman"/>
                <a:cs typeface="Times New Roman"/>
              </a:rPr>
              <a:t>дисципліну</a:t>
            </a:r>
            <a:r>
              <a:rPr dirty="0" sz="2000" b="1">
                <a:latin typeface="Times New Roman"/>
                <a:cs typeface="Times New Roman"/>
              </a:rPr>
              <a:t>	</a:t>
            </a:r>
            <a:r>
              <a:rPr dirty="0" sz="2000" spc="-10" b="1">
                <a:latin typeface="Times New Roman"/>
                <a:cs typeface="Times New Roman"/>
              </a:rPr>
              <a:t>вивчають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6870954" y="2179700"/>
            <a:ext cx="5053965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554605" algn="l"/>
                <a:tab pos="4292600" algn="l"/>
              </a:tabLst>
            </a:pPr>
            <a:r>
              <a:rPr dirty="0" sz="2000" spc="-30" b="1">
                <a:latin typeface="Times New Roman"/>
                <a:cs typeface="Times New Roman"/>
              </a:rPr>
              <a:t>студенти-</a:t>
            </a:r>
            <a:r>
              <a:rPr dirty="0" sz="2000" spc="-10" b="1">
                <a:latin typeface="Times New Roman"/>
                <a:cs typeface="Times New Roman"/>
              </a:rPr>
              <a:t>економісти</a:t>
            </a:r>
            <a:r>
              <a:rPr dirty="0" sz="2000" b="1">
                <a:latin typeface="Times New Roman"/>
                <a:cs typeface="Times New Roman"/>
              </a:rPr>
              <a:t>	</a:t>
            </a:r>
            <a:r>
              <a:rPr dirty="0" sz="2000" spc="-10" b="1">
                <a:latin typeface="Times New Roman"/>
                <a:cs typeface="Times New Roman"/>
              </a:rPr>
              <a:t>університетів</a:t>
            </a:r>
            <a:r>
              <a:rPr dirty="0" sz="2000" b="1">
                <a:latin typeface="Times New Roman"/>
                <a:cs typeface="Times New Roman"/>
              </a:rPr>
              <a:t>	</a:t>
            </a:r>
            <a:r>
              <a:rPr dirty="0" sz="2000" spc="-10" b="1">
                <a:latin typeface="Times New Roman"/>
                <a:cs typeface="Times New Roman"/>
              </a:rPr>
              <a:t>всього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517138" y="2362276"/>
            <a:ext cx="686435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10" b="1">
                <a:latin typeface="Times New Roman"/>
                <a:cs typeface="Times New Roman"/>
              </a:rPr>
              <a:t>світу!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517138" y="2673857"/>
            <a:ext cx="7357109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b="1">
                <a:latin typeface="Times New Roman"/>
                <a:cs typeface="Times New Roman"/>
              </a:rPr>
              <a:t>В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spc="-25" b="1">
                <a:latin typeface="Times New Roman"/>
                <a:cs typeface="Times New Roman"/>
              </a:rPr>
              <a:t>ході</a:t>
            </a:r>
            <a:r>
              <a:rPr dirty="0" sz="2000" spc="-60" b="1">
                <a:latin typeface="Times New Roman"/>
                <a:cs typeface="Times New Roman"/>
              </a:rPr>
              <a:t> </a:t>
            </a:r>
            <a:r>
              <a:rPr dirty="0" sz="2000" spc="-10" b="1">
                <a:latin typeface="Times New Roman"/>
                <a:cs typeface="Times New Roman"/>
              </a:rPr>
              <a:t>вивчення</a:t>
            </a:r>
            <a:r>
              <a:rPr dirty="0" sz="2000" spc="-4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«ІЕ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та</a:t>
            </a:r>
            <a:r>
              <a:rPr dirty="0" sz="2000" spc="-6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ЕД»</a:t>
            </a:r>
            <a:r>
              <a:rPr dirty="0" sz="2000" spc="-30" b="1">
                <a:latin typeface="Times New Roman"/>
                <a:cs typeface="Times New Roman"/>
              </a:rPr>
              <a:t> </a:t>
            </a:r>
            <a:r>
              <a:rPr dirty="0" sz="2000" spc="-10" b="1">
                <a:latin typeface="Times New Roman"/>
                <a:cs typeface="Times New Roman"/>
              </a:rPr>
              <a:t>майбутній</a:t>
            </a:r>
            <a:r>
              <a:rPr dirty="0" sz="2000" spc="-8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фахівець формується</a:t>
            </a:r>
            <a:r>
              <a:rPr dirty="0" sz="2000" spc="-60" b="1">
                <a:latin typeface="Times New Roman"/>
                <a:cs typeface="Times New Roman"/>
              </a:rPr>
              <a:t> </a:t>
            </a:r>
            <a:r>
              <a:rPr dirty="0" sz="2000" spc="-25" b="1">
                <a:latin typeface="Times New Roman"/>
                <a:cs typeface="Times New Roman"/>
              </a:rPr>
              <a:t>як: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517138" y="2984449"/>
            <a:ext cx="8404860" cy="12598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85470" indent="-572770">
              <a:lnSpc>
                <a:spcPct val="100000"/>
              </a:lnSpc>
              <a:spcBef>
                <a:spcPts val="95"/>
              </a:spcBef>
              <a:buFont typeface="Times New Roman"/>
              <a:buChar char="-"/>
              <a:tabLst>
                <a:tab pos="585470" algn="l"/>
              </a:tabLst>
            </a:pPr>
            <a:r>
              <a:rPr dirty="0" sz="2000" b="1">
                <a:latin typeface="Times New Roman"/>
                <a:cs typeface="Times New Roman"/>
              </a:rPr>
              <a:t>професіонал</a:t>
            </a:r>
            <a:r>
              <a:rPr dirty="0" sz="2000">
                <a:latin typeface="Times New Roman"/>
                <a:cs typeface="Times New Roman"/>
              </a:rPr>
              <a:t>,</a:t>
            </a:r>
            <a:r>
              <a:rPr dirty="0" sz="2000" spc="-9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мотивований</a:t>
            </a:r>
            <a:r>
              <a:rPr dirty="0" sz="2000" spc="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до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навчання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впродовж</a:t>
            </a:r>
            <a:r>
              <a:rPr dirty="0" sz="2000" spc="-7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життя;</a:t>
            </a:r>
            <a:endParaRPr sz="2000">
              <a:latin typeface="Times New Roman"/>
              <a:cs typeface="Times New Roman"/>
            </a:endParaRPr>
          </a:p>
          <a:p>
            <a:pPr marL="585470" indent="-572770">
              <a:lnSpc>
                <a:spcPct val="100000"/>
              </a:lnSpc>
              <a:spcBef>
                <a:spcPts val="25"/>
              </a:spcBef>
              <a:buFont typeface="Times New Roman"/>
              <a:buChar char="-"/>
              <a:tabLst>
                <a:tab pos="585470" algn="l"/>
              </a:tabLst>
            </a:pPr>
            <a:r>
              <a:rPr dirty="0" sz="2000" b="1">
                <a:latin typeface="Times New Roman"/>
                <a:cs typeface="Times New Roman"/>
              </a:rPr>
              <a:t>особистість</a:t>
            </a:r>
            <a:r>
              <a:rPr dirty="0" sz="2000">
                <a:latin typeface="Times New Roman"/>
                <a:cs typeface="Times New Roman"/>
              </a:rPr>
              <a:t>,</a:t>
            </a:r>
            <a:r>
              <a:rPr dirty="0" sz="2000" spc="-11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яка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прагне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власного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розвитку;</a:t>
            </a:r>
            <a:endParaRPr sz="2000">
              <a:latin typeface="Times New Roman"/>
              <a:cs typeface="Times New Roman"/>
            </a:endParaRPr>
          </a:p>
          <a:p>
            <a:pPr marL="585470" indent="-572770">
              <a:lnSpc>
                <a:spcPct val="100000"/>
              </a:lnSpc>
              <a:spcBef>
                <a:spcPts val="45"/>
              </a:spcBef>
              <a:buFont typeface="Times New Roman"/>
              <a:buChar char="-"/>
              <a:tabLst>
                <a:tab pos="585470" algn="l"/>
              </a:tabLst>
            </a:pPr>
            <a:r>
              <a:rPr dirty="0" sz="2000" b="1">
                <a:latin typeface="Times New Roman"/>
                <a:cs typeface="Times New Roman"/>
              </a:rPr>
              <a:t>патріот</a:t>
            </a:r>
            <a:r>
              <a:rPr dirty="0" sz="2000">
                <a:latin typeface="Times New Roman"/>
                <a:cs typeface="Times New Roman"/>
              </a:rPr>
              <a:t>,</a:t>
            </a:r>
            <a:r>
              <a:rPr dirty="0" sz="2000" spc="-12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готовий</a:t>
            </a:r>
            <a:r>
              <a:rPr dirty="0" sz="2000" spc="-10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вирішувати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національні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та</a:t>
            </a:r>
            <a:r>
              <a:rPr dirty="0" sz="2000" spc="-9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суспільні</a:t>
            </a:r>
            <a:r>
              <a:rPr dirty="0" sz="2000" spc="-10">
                <a:latin typeface="Times New Roman"/>
                <a:cs typeface="Times New Roman"/>
              </a:rPr>
              <a:t> проблеми;</a:t>
            </a:r>
            <a:endParaRPr sz="2000">
              <a:latin typeface="Times New Roman"/>
              <a:cs typeface="Times New Roman"/>
            </a:endParaRPr>
          </a:p>
          <a:p>
            <a:pPr marL="585470" indent="-572770">
              <a:lnSpc>
                <a:spcPct val="100000"/>
              </a:lnSpc>
              <a:spcBef>
                <a:spcPts val="50"/>
              </a:spcBef>
              <a:buFont typeface="Times New Roman"/>
              <a:buChar char="-"/>
              <a:tabLst>
                <a:tab pos="585470" algn="l"/>
                <a:tab pos="2426970" algn="l"/>
                <a:tab pos="4265295" algn="l"/>
                <a:tab pos="4908550" algn="l"/>
                <a:tab pos="6783705" algn="l"/>
                <a:tab pos="7405370" algn="l"/>
              </a:tabLst>
            </a:pPr>
            <a:r>
              <a:rPr dirty="0" sz="2000" spc="-10" b="1">
                <a:latin typeface="Times New Roman"/>
                <a:cs typeface="Times New Roman"/>
              </a:rPr>
              <a:t>громадянин</a:t>
            </a:r>
            <a:r>
              <a:rPr dirty="0" sz="2000" spc="-10">
                <a:latin typeface="Times New Roman"/>
                <a:cs typeface="Times New Roman"/>
              </a:rPr>
              <a:t>,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орієнтований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25">
                <a:latin typeface="Times New Roman"/>
                <a:cs typeface="Times New Roman"/>
              </a:rPr>
              <a:t>на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відстоювання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25">
                <a:latin typeface="Times New Roman"/>
                <a:cs typeface="Times New Roman"/>
              </a:rPr>
              <a:t>та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35">
                <a:latin typeface="Times New Roman"/>
                <a:cs typeface="Times New Roman"/>
              </a:rPr>
              <a:t>побудову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090542" y="4097782"/>
            <a:ext cx="652145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spc="-10">
                <a:latin typeface="Times New Roman"/>
                <a:cs typeface="Times New Roman"/>
              </a:rPr>
              <a:t>демократичного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20">
                <a:latin typeface="Times New Roman"/>
                <a:cs typeface="Times New Roman"/>
              </a:rPr>
              <a:t>громадянського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суспільства</a:t>
            </a:r>
            <a:r>
              <a:rPr dirty="0" sz="2000" spc="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та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екосталості.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517138" y="4405325"/>
            <a:ext cx="6012815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spc="-10" b="1">
                <a:latin typeface="Times New Roman"/>
                <a:cs typeface="Times New Roman"/>
              </a:rPr>
              <a:t>Інформація:</a:t>
            </a:r>
            <a:r>
              <a:rPr dirty="0" sz="2000" spc="-50" b="1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90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год.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/3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ЄКТС,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форма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контролю</a:t>
            </a:r>
            <a:r>
              <a:rPr dirty="0" sz="2000" spc="-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–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залік</a:t>
            </a:r>
            <a:r>
              <a:rPr dirty="0" sz="2000" spc="-10" b="1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517138" y="4716907"/>
            <a:ext cx="840613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729105" algn="l"/>
              </a:tabLst>
            </a:pPr>
            <a:r>
              <a:rPr dirty="0" sz="2000" spc="-10" b="1">
                <a:latin typeface="Times New Roman"/>
                <a:cs typeface="Times New Roman"/>
              </a:rPr>
              <a:t>Викладачка:</a:t>
            </a:r>
            <a:r>
              <a:rPr dirty="0" sz="2000" b="1">
                <a:latin typeface="Times New Roman"/>
                <a:cs typeface="Times New Roman"/>
              </a:rPr>
              <a:t>	</a:t>
            </a:r>
            <a:r>
              <a:rPr dirty="0" sz="2000">
                <a:latin typeface="Times New Roman"/>
                <a:cs typeface="Times New Roman"/>
              </a:rPr>
              <a:t>Тетяна</a:t>
            </a:r>
            <a:r>
              <a:rPr dirty="0" sz="2000" spc="3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ЗАВОЛІЧНА,</a:t>
            </a:r>
            <a:r>
              <a:rPr dirty="0" sz="2000" spc="37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к.е.н.,</a:t>
            </a:r>
            <a:r>
              <a:rPr dirty="0" sz="2000" spc="3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доцентка</a:t>
            </a:r>
            <a:r>
              <a:rPr dirty="0" sz="2000" spc="37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кафедри</a:t>
            </a:r>
            <a:r>
              <a:rPr dirty="0" sz="2000" spc="34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економічної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517138" y="4899482"/>
            <a:ext cx="4323715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>
                <a:latin typeface="Times New Roman"/>
                <a:cs typeface="Times New Roman"/>
              </a:rPr>
              <a:t>теорії,</a:t>
            </a:r>
            <a:r>
              <a:rPr dirty="0" sz="2000" spc="42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менеджменту</a:t>
            </a:r>
            <a:r>
              <a:rPr dirty="0" sz="2000" spc="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і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адміністрування</a:t>
            </a:r>
            <a:r>
              <a:rPr dirty="0" sz="2000" spc="-10" b="1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520185" y="5475833"/>
            <a:ext cx="8398510" cy="4394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2700" b="1">
                <a:solidFill>
                  <a:srgbClr val="C55A11"/>
                </a:solidFill>
                <a:latin typeface="Times New Roman"/>
                <a:cs typeface="Times New Roman"/>
              </a:rPr>
              <a:t>«Критичне</a:t>
            </a:r>
            <a:r>
              <a:rPr dirty="0" sz="2700" spc="-80" b="1">
                <a:solidFill>
                  <a:srgbClr val="C55A11"/>
                </a:solidFill>
                <a:latin typeface="Times New Roman"/>
                <a:cs typeface="Times New Roman"/>
              </a:rPr>
              <a:t> </a:t>
            </a:r>
            <a:r>
              <a:rPr dirty="0" sz="2700" b="1">
                <a:solidFill>
                  <a:srgbClr val="C55A11"/>
                </a:solidFill>
                <a:latin typeface="Times New Roman"/>
                <a:cs typeface="Times New Roman"/>
              </a:rPr>
              <a:t>мислення</a:t>
            </a:r>
            <a:r>
              <a:rPr dirty="0" sz="2700" spc="-70" b="1">
                <a:solidFill>
                  <a:srgbClr val="C55A11"/>
                </a:solidFill>
                <a:latin typeface="Times New Roman"/>
                <a:cs typeface="Times New Roman"/>
              </a:rPr>
              <a:t> </a:t>
            </a:r>
            <a:r>
              <a:rPr dirty="0" sz="2700" b="1">
                <a:solidFill>
                  <a:srgbClr val="C55A11"/>
                </a:solidFill>
                <a:latin typeface="Times New Roman"/>
                <a:cs typeface="Times New Roman"/>
              </a:rPr>
              <a:t>-</a:t>
            </a:r>
            <a:r>
              <a:rPr dirty="0" sz="2700" spc="-40" b="1">
                <a:solidFill>
                  <a:srgbClr val="C55A11"/>
                </a:solidFill>
                <a:latin typeface="Times New Roman"/>
                <a:cs typeface="Times New Roman"/>
              </a:rPr>
              <a:t> </a:t>
            </a:r>
            <a:r>
              <a:rPr dirty="0" sz="2700" b="1">
                <a:solidFill>
                  <a:srgbClr val="C55A11"/>
                </a:solidFill>
                <a:latin typeface="Times New Roman"/>
                <a:cs typeface="Times New Roman"/>
              </a:rPr>
              <a:t>must</a:t>
            </a:r>
            <a:r>
              <a:rPr dirty="0" sz="2700" spc="-60" b="1">
                <a:solidFill>
                  <a:srgbClr val="C55A11"/>
                </a:solidFill>
                <a:latin typeface="Times New Roman"/>
                <a:cs typeface="Times New Roman"/>
              </a:rPr>
              <a:t> </a:t>
            </a:r>
            <a:r>
              <a:rPr dirty="0" sz="2700" b="1">
                <a:solidFill>
                  <a:srgbClr val="C55A11"/>
                </a:solidFill>
                <a:latin typeface="Times New Roman"/>
                <a:cs typeface="Times New Roman"/>
              </a:rPr>
              <a:t>have</a:t>
            </a:r>
            <a:r>
              <a:rPr dirty="0" sz="2700" spc="-65" b="1">
                <a:solidFill>
                  <a:srgbClr val="C55A11"/>
                </a:solidFill>
                <a:latin typeface="Times New Roman"/>
                <a:cs typeface="Times New Roman"/>
              </a:rPr>
              <a:t> </a:t>
            </a:r>
            <a:r>
              <a:rPr dirty="0" sz="2700" spc="-10" b="1">
                <a:solidFill>
                  <a:srgbClr val="C55A11"/>
                </a:solidFill>
                <a:latin typeface="Times New Roman"/>
                <a:cs typeface="Times New Roman"/>
              </a:rPr>
              <a:t>сучасного</a:t>
            </a:r>
            <a:r>
              <a:rPr dirty="0" sz="2700" spc="-65" b="1">
                <a:solidFill>
                  <a:srgbClr val="C55A11"/>
                </a:solidFill>
                <a:latin typeface="Times New Roman"/>
                <a:cs typeface="Times New Roman"/>
              </a:rPr>
              <a:t> </a:t>
            </a:r>
            <a:r>
              <a:rPr dirty="0" sz="2700" spc="-10" b="1">
                <a:solidFill>
                  <a:srgbClr val="C55A11"/>
                </a:solidFill>
                <a:latin typeface="Times New Roman"/>
                <a:cs typeface="Times New Roman"/>
              </a:rPr>
              <a:t>українця»</a:t>
            </a:r>
            <a:endParaRPr sz="2700">
              <a:latin typeface="Times New Roman"/>
              <a:cs typeface="Times New Roman"/>
            </a:endParaRPr>
          </a:p>
        </p:txBody>
      </p:sp>
      <p:pic>
        <p:nvPicPr>
          <p:cNvPr id="17" name="object 1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296" y="1545336"/>
            <a:ext cx="3355848" cy="336194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070728" y="343611"/>
            <a:ext cx="4411980" cy="748030"/>
          </a:xfrm>
          <a:prstGeom prst="rect">
            <a:avLst/>
          </a:prstGeom>
        </p:spPr>
        <p:txBody>
          <a:bodyPr wrap="square" lIns="0" tIns="56515" rIns="0" bIns="0" rtlCol="0" vert="horz">
            <a:spAutoFit/>
          </a:bodyPr>
          <a:lstStyle/>
          <a:p>
            <a:pPr marL="128270" marR="5080" indent="-116205">
              <a:lnSpc>
                <a:spcPts val="2690"/>
              </a:lnSpc>
              <a:spcBef>
                <a:spcPts val="445"/>
              </a:spcBef>
            </a:pPr>
            <a:r>
              <a:rPr dirty="0" sz="2500" b="1">
                <a:solidFill>
                  <a:srgbClr val="2E5496"/>
                </a:solidFill>
                <a:latin typeface="Georgia"/>
                <a:cs typeface="Georgia"/>
              </a:rPr>
              <a:t>ІСТОРІЯ</a:t>
            </a:r>
            <a:r>
              <a:rPr dirty="0" sz="2500" spc="-75" b="1">
                <a:solidFill>
                  <a:srgbClr val="2E5496"/>
                </a:solidFill>
                <a:latin typeface="Georgia"/>
                <a:cs typeface="Georgia"/>
              </a:rPr>
              <a:t> </a:t>
            </a:r>
            <a:r>
              <a:rPr dirty="0" sz="2500" spc="-10" b="1">
                <a:solidFill>
                  <a:srgbClr val="2E5496"/>
                </a:solidFill>
                <a:latin typeface="Georgia"/>
                <a:cs typeface="Georgia"/>
              </a:rPr>
              <a:t>ЕКОНОМІКИ</a:t>
            </a:r>
            <a:r>
              <a:rPr dirty="0" sz="2500" spc="-70" b="1">
                <a:solidFill>
                  <a:srgbClr val="2E5496"/>
                </a:solidFill>
                <a:latin typeface="Georgia"/>
                <a:cs typeface="Georgia"/>
              </a:rPr>
              <a:t> </a:t>
            </a:r>
            <a:r>
              <a:rPr dirty="0" sz="2500" spc="-25" b="1">
                <a:solidFill>
                  <a:srgbClr val="2E5496"/>
                </a:solidFill>
                <a:latin typeface="Georgia"/>
                <a:cs typeface="Georgia"/>
              </a:rPr>
              <a:t>ТА </a:t>
            </a:r>
            <a:r>
              <a:rPr dirty="0" sz="2500" spc="-10" b="1">
                <a:solidFill>
                  <a:srgbClr val="2E5496"/>
                </a:solidFill>
                <a:latin typeface="Georgia"/>
                <a:cs typeface="Georgia"/>
              </a:rPr>
              <a:t>ЕКОНОМІЧНОЇ</a:t>
            </a:r>
            <a:r>
              <a:rPr dirty="0" sz="2500" spc="-55" b="1">
                <a:solidFill>
                  <a:srgbClr val="2E5496"/>
                </a:solidFill>
                <a:latin typeface="Georgia"/>
                <a:cs typeface="Georgia"/>
              </a:rPr>
              <a:t> </a:t>
            </a:r>
            <a:r>
              <a:rPr dirty="0" sz="2500" spc="-10" b="1">
                <a:solidFill>
                  <a:srgbClr val="2E5496"/>
                </a:solidFill>
                <a:latin typeface="Georgia"/>
                <a:cs typeface="Georgia"/>
              </a:rPr>
              <a:t>ДУМКИ</a:t>
            </a:r>
            <a:endParaRPr sz="250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501388" y="1308354"/>
            <a:ext cx="7223125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14325" algn="l"/>
                <a:tab pos="1301750" algn="l"/>
                <a:tab pos="2801620" algn="l"/>
                <a:tab pos="3576320" algn="l"/>
                <a:tab pos="4354195" algn="l"/>
                <a:tab pos="4798695" algn="l"/>
                <a:tab pos="5988050" algn="l"/>
                <a:tab pos="6560820" algn="l"/>
              </a:tabLst>
            </a:pPr>
            <a:r>
              <a:rPr dirty="0" sz="2000" spc="-50" b="1">
                <a:latin typeface="Times New Roman"/>
                <a:cs typeface="Times New Roman"/>
              </a:rPr>
              <a:t>В</a:t>
            </a:r>
            <a:r>
              <a:rPr dirty="0" sz="2000" b="1">
                <a:latin typeface="Times New Roman"/>
                <a:cs typeface="Times New Roman"/>
              </a:rPr>
              <a:t>	</a:t>
            </a:r>
            <a:r>
              <a:rPr dirty="0" sz="2000" spc="-10" b="1">
                <a:latin typeface="Times New Roman"/>
                <a:cs typeface="Times New Roman"/>
              </a:rPr>
              <a:t>процесі</a:t>
            </a:r>
            <a:r>
              <a:rPr dirty="0" sz="2000" b="1">
                <a:latin typeface="Times New Roman"/>
                <a:cs typeface="Times New Roman"/>
              </a:rPr>
              <a:t>	</a:t>
            </a:r>
            <a:r>
              <a:rPr dirty="0" sz="2000" spc="-10" b="1">
                <a:latin typeface="Times New Roman"/>
                <a:cs typeface="Times New Roman"/>
              </a:rPr>
              <a:t>опанування</a:t>
            </a:r>
            <a:r>
              <a:rPr dirty="0" sz="2000" b="1">
                <a:latin typeface="Times New Roman"/>
                <a:cs typeface="Times New Roman"/>
              </a:rPr>
              <a:t>	</a:t>
            </a:r>
            <a:r>
              <a:rPr dirty="0" sz="2000" spc="-10" b="1">
                <a:latin typeface="Times New Roman"/>
                <a:cs typeface="Times New Roman"/>
              </a:rPr>
              <a:t>цього</a:t>
            </a:r>
            <a:r>
              <a:rPr dirty="0" sz="2000" b="1">
                <a:latin typeface="Times New Roman"/>
                <a:cs typeface="Times New Roman"/>
              </a:rPr>
              <a:t>	</a:t>
            </a:r>
            <a:r>
              <a:rPr dirty="0" sz="2000" spc="-10" b="1">
                <a:latin typeface="Times New Roman"/>
                <a:cs typeface="Times New Roman"/>
              </a:rPr>
              <a:t>курсу</a:t>
            </a:r>
            <a:r>
              <a:rPr dirty="0" sz="2000" b="1">
                <a:latin typeface="Times New Roman"/>
                <a:cs typeface="Times New Roman"/>
              </a:rPr>
              <a:t>	</a:t>
            </a:r>
            <a:r>
              <a:rPr dirty="0" sz="2000" spc="-25" b="1">
                <a:latin typeface="Times New Roman"/>
                <a:cs typeface="Times New Roman"/>
              </a:rPr>
              <a:t>Ви</a:t>
            </a:r>
            <a:r>
              <a:rPr dirty="0" sz="2000" b="1">
                <a:latin typeface="Times New Roman"/>
                <a:cs typeface="Times New Roman"/>
              </a:rPr>
              <a:t>	</a:t>
            </a:r>
            <a:r>
              <a:rPr dirty="0" sz="2000" spc="-10" b="1">
                <a:latin typeface="Times New Roman"/>
                <a:cs typeface="Times New Roman"/>
              </a:rPr>
              <a:t>посилите</a:t>
            </a:r>
            <a:r>
              <a:rPr dirty="0" sz="2000" b="1">
                <a:latin typeface="Times New Roman"/>
                <a:cs typeface="Times New Roman"/>
              </a:rPr>
              <a:t>	</a:t>
            </a:r>
            <a:r>
              <a:rPr dirty="0" sz="2000" spc="-20" b="1">
                <a:latin typeface="Times New Roman"/>
                <a:cs typeface="Times New Roman"/>
              </a:rPr>
              <a:t>свої</a:t>
            </a:r>
            <a:r>
              <a:rPr dirty="0" sz="2000" b="1">
                <a:latin typeface="Times New Roman"/>
                <a:cs typeface="Times New Roman"/>
              </a:rPr>
              <a:t>	</a:t>
            </a:r>
            <a:r>
              <a:rPr dirty="0" sz="2000" spc="-10" b="1">
                <a:latin typeface="Times New Roman"/>
                <a:cs typeface="Times New Roman"/>
              </a:rPr>
              <a:t>«hard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501388" y="1490929"/>
            <a:ext cx="2338070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b="1">
                <a:latin typeface="Times New Roman"/>
                <a:cs typeface="Times New Roman"/>
              </a:rPr>
              <a:t>skills»</a:t>
            </a:r>
            <a:r>
              <a:rPr dirty="0" sz="2000" spc="2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та</a:t>
            </a:r>
            <a:r>
              <a:rPr dirty="0" sz="2000" spc="-50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«soft</a:t>
            </a:r>
            <a:r>
              <a:rPr dirty="0" sz="2000" spc="-20" b="1">
                <a:latin typeface="Times New Roman"/>
                <a:cs typeface="Times New Roman"/>
              </a:rPr>
              <a:t> </a:t>
            </a:r>
            <a:r>
              <a:rPr dirty="0" sz="2000" spc="-10" b="1">
                <a:latin typeface="Times New Roman"/>
                <a:cs typeface="Times New Roman"/>
              </a:rPr>
              <a:t>skills»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501388" y="1802383"/>
            <a:ext cx="722249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43840" algn="l"/>
                <a:tab pos="1402715" algn="l"/>
                <a:tab pos="2545715" algn="l"/>
                <a:tab pos="3735070" algn="l"/>
                <a:tab pos="4984750" algn="l"/>
                <a:tab pos="5927090" algn="l"/>
                <a:tab pos="6981825" algn="l"/>
              </a:tabLst>
            </a:pPr>
            <a:r>
              <a:rPr dirty="0" sz="2000" spc="-50">
                <a:latin typeface="Times New Roman"/>
                <a:cs typeface="Times New Roman"/>
              </a:rPr>
              <a:t>-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Здатність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зберігати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моральні,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культурні,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наукові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цінності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25">
                <a:latin typeface="Times New Roman"/>
                <a:cs typeface="Times New Roman"/>
              </a:rPr>
              <a:t>та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501388" y="1985263"/>
            <a:ext cx="7220584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spc="-10">
                <a:latin typeface="Times New Roman"/>
                <a:cs typeface="Times New Roman"/>
              </a:rPr>
              <a:t>примножувати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досягнення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суспільства</a:t>
            </a:r>
            <a:r>
              <a:rPr dirty="0" sz="2000" spc="-3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на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основі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розуміння</a:t>
            </a:r>
            <a:r>
              <a:rPr dirty="0" sz="2000" spc="-5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історії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501388" y="2167839"/>
            <a:ext cx="7218045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5285" algn="l"/>
                <a:tab pos="2320290" algn="l"/>
                <a:tab pos="3427095" algn="l"/>
                <a:tab pos="4728845" algn="l"/>
                <a:tab pos="6186170" algn="l"/>
                <a:tab pos="7134225" algn="l"/>
              </a:tabLst>
            </a:pPr>
            <a:r>
              <a:rPr dirty="0" sz="2000" spc="-25">
                <a:latin typeface="Times New Roman"/>
                <a:cs typeface="Times New Roman"/>
              </a:rPr>
              <a:t>та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закономірностей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розвитку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економіки,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суспільства,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техніки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50">
                <a:latin typeface="Times New Roman"/>
                <a:cs typeface="Times New Roman"/>
              </a:rPr>
              <a:t>і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501388" y="2351277"/>
            <a:ext cx="125349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spc="-10">
                <a:latin typeface="Times New Roman"/>
                <a:cs typeface="Times New Roman"/>
              </a:rPr>
              <a:t>технологій.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501388" y="2659125"/>
            <a:ext cx="7218045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>
                <a:latin typeface="Times New Roman"/>
                <a:cs typeface="Times New Roman"/>
              </a:rPr>
              <a:t>-</a:t>
            </a:r>
            <a:r>
              <a:rPr dirty="0" sz="2000" spc="19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Вміти</a:t>
            </a:r>
            <a:r>
              <a:rPr dirty="0" sz="2000" spc="2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абстрактно</a:t>
            </a:r>
            <a:r>
              <a:rPr dirty="0" sz="2000" spc="2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мислити,</a:t>
            </a:r>
            <a:r>
              <a:rPr dirty="0" sz="2000" spc="2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застосовувати</a:t>
            </a:r>
            <a:r>
              <a:rPr dirty="0" sz="2000" spc="23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аналіз</a:t>
            </a:r>
            <a:r>
              <a:rPr dirty="0" sz="2000" spc="2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та</a:t>
            </a:r>
            <a:r>
              <a:rPr dirty="0" sz="2000" spc="2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синтез</a:t>
            </a:r>
            <a:r>
              <a:rPr dirty="0" sz="2000" spc="225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для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501388" y="2841701"/>
            <a:ext cx="7221220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>
                <a:latin typeface="Times New Roman"/>
                <a:cs typeface="Times New Roman"/>
              </a:rPr>
              <a:t>виявлення</a:t>
            </a:r>
            <a:r>
              <a:rPr dirty="0" sz="2000" spc="2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ключових</a:t>
            </a:r>
            <a:r>
              <a:rPr dirty="0" sz="2000" spc="22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характеристик</a:t>
            </a:r>
            <a:r>
              <a:rPr dirty="0" sz="2000" spc="2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економічних</a:t>
            </a:r>
            <a:r>
              <a:rPr dirty="0" sz="2000" spc="20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систем</a:t>
            </a:r>
            <a:r>
              <a:rPr dirty="0" sz="2000" spc="21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різного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501388" y="3025267"/>
            <a:ext cx="5588635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>
                <a:latin typeface="Times New Roman"/>
                <a:cs typeface="Times New Roman"/>
              </a:rPr>
              <a:t>рівня,</a:t>
            </a:r>
            <a:r>
              <a:rPr dirty="0" sz="2000" spc="-4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а</a:t>
            </a:r>
            <a:r>
              <a:rPr dirty="0" sz="2000" spc="-7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також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особливостей</a:t>
            </a:r>
            <a:r>
              <a:rPr dirty="0" sz="2000" spc="-1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поведінки</a:t>
            </a:r>
            <a:r>
              <a:rPr dirty="0" sz="2000" spc="-4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їх</a:t>
            </a:r>
            <a:r>
              <a:rPr dirty="0" sz="2000" spc="-60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суб’єктів.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501388" y="3336162"/>
            <a:ext cx="7220584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29565" algn="l"/>
                <a:tab pos="1576070" algn="l"/>
                <a:tab pos="3488054" algn="l"/>
                <a:tab pos="4893310" algn="l"/>
                <a:tab pos="6024245" algn="l"/>
                <a:tab pos="6509384" algn="l"/>
              </a:tabLst>
            </a:pPr>
            <a:r>
              <a:rPr dirty="0" sz="2000" spc="-50">
                <a:latin typeface="Times New Roman"/>
                <a:cs typeface="Times New Roman"/>
              </a:rPr>
              <a:t>-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Здатність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обґрунтовувати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економічні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рішення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25">
                <a:latin typeface="Times New Roman"/>
                <a:cs typeface="Times New Roman"/>
              </a:rPr>
              <a:t>на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основі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501388" y="3518738"/>
            <a:ext cx="7219950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>
                <a:latin typeface="Times New Roman"/>
                <a:cs typeface="Times New Roman"/>
              </a:rPr>
              <a:t>розуміння</a:t>
            </a:r>
            <a:r>
              <a:rPr dirty="0" sz="2000" spc="2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закономірностей</a:t>
            </a:r>
            <a:r>
              <a:rPr dirty="0" sz="2000" spc="28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економічних</a:t>
            </a:r>
            <a:r>
              <a:rPr dirty="0" sz="2000" spc="254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систем</a:t>
            </a:r>
            <a:r>
              <a:rPr dirty="0" sz="2000" spc="26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і</a:t>
            </a:r>
            <a:r>
              <a:rPr dirty="0" sz="2000" spc="25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процесів</a:t>
            </a:r>
            <a:r>
              <a:rPr dirty="0" sz="2000" spc="28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та</a:t>
            </a:r>
            <a:r>
              <a:rPr dirty="0" sz="2000" spc="254">
                <a:latin typeface="Times New Roman"/>
                <a:cs typeface="Times New Roman"/>
              </a:rPr>
              <a:t> </a:t>
            </a:r>
            <a:r>
              <a:rPr dirty="0" sz="2000" spc="-25">
                <a:latin typeface="Times New Roman"/>
                <a:cs typeface="Times New Roman"/>
              </a:rPr>
              <a:t>із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501388" y="3702176"/>
            <a:ext cx="601853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 spc="-10">
                <a:latin typeface="Times New Roman"/>
                <a:cs typeface="Times New Roman"/>
              </a:rPr>
              <a:t>застосуванням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сучасного</a:t>
            </a:r>
            <a:r>
              <a:rPr dirty="0" sz="2000" spc="-6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методичного</a:t>
            </a:r>
            <a:r>
              <a:rPr dirty="0" sz="2000" spc="-10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інструментарію.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501388" y="4013072"/>
            <a:ext cx="7218045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>
                <a:latin typeface="Times New Roman"/>
                <a:cs typeface="Times New Roman"/>
              </a:rPr>
              <a:t>-</a:t>
            </a:r>
            <a:r>
              <a:rPr dirty="0" sz="2000" spc="16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Вміти</a:t>
            </a:r>
            <a:r>
              <a:rPr dirty="0" sz="2000" spc="17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використовувати</a:t>
            </a:r>
            <a:r>
              <a:rPr dirty="0" sz="2000" spc="18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дані,</a:t>
            </a:r>
            <a:r>
              <a:rPr dirty="0" sz="2000" spc="18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надавати</a:t>
            </a:r>
            <a:r>
              <a:rPr dirty="0" sz="2000" spc="18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аргументацію,</a:t>
            </a:r>
            <a:r>
              <a:rPr dirty="0" sz="2000" spc="204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критично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501388" y="4195648"/>
            <a:ext cx="7219315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81125" algn="l"/>
                <a:tab pos="2292985" algn="l"/>
                <a:tab pos="2755900" algn="l"/>
                <a:tab pos="4170679" algn="l"/>
                <a:tab pos="5420995" algn="l"/>
                <a:tab pos="5759450" algn="l"/>
                <a:tab pos="6978650" algn="l"/>
              </a:tabLst>
            </a:pPr>
            <a:r>
              <a:rPr dirty="0" sz="2000" spc="-10">
                <a:latin typeface="Times New Roman"/>
                <a:cs typeface="Times New Roman"/>
              </a:rPr>
              <a:t>оцінювати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логіку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25">
                <a:latin typeface="Times New Roman"/>
                <a:cs typeface="Times New Roman"/>
              </a:rPr>
              <a:t>та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формувати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висновки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50">
                <a:latin typeface="Times New Roman"/>
                <a:cs typeface="Times New Roman"/>
              </a:rPr>
              <a:t>з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наукових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25">
                <a:latin typeface="Times New Roman"/>
                <a:cs typeface="Times New Roman"/>
              </a:rPr>
              <a:t>та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501388" y="4379214"/>
            <a:ext cx="3564254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2000">
                <a:latin typeface="Times New Roman"/>
                <a:cs typeface="Times New Roman"/>
              </a:rPr>
              <a:t>аналітичних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текстів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з</a:t>
            </a:r>
            <a:r>
              <a:rPr dirty="0" sz="2000" spc="-10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економіки.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501388" y="4686757"/>
            <a:ext cx="7217409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7495" algn="l"/>
                <a:tab pos="2118995" algn="l"/>
                <a:tab pos="2960370" algn="l"/>
                <a:tab pos="4036695" algn="l"/>
                <a:tab pos="5548630" algn="l"/>
                <a:tab pos="5957570" algn="l"/>
              </a:tabLst>
            </a:pPr>
            <a:r>
              <a:rPr dirty="0" sz="2000" spc="-50">
                <a:latin typeface="Times New Roman"/>
                <a:cs typeface="Times New Roman"/>
              </a:rPr>
              <a:t>-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Демонструвати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базові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навички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креативного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25">
                <a:latin typeface="Times New Roman"/>
                <a:cs typeface="Times New Roman"/>
              </a:rPr>
              <a:t>та</a:t>
            </a:r>
            <a:r>
              <a:rPr dirty="0" sz="2000">
                <a:latin typeface="Times New Roman"/>
                <a:cs typeface="Times New Roman"/>
              </a:rPr>
              <a:t>	</a:t>
            </a:r>
            <a:r>
              <a:rPr dirty="0" sz="2000" spc="-10">
                <a:latin typeface="Times New Roman"/>
                <a:cs typeface="Times New Roman"/>
              </a:rPr>
              <a:t>критичного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501388" y="4869637"/>
            <a:ext cx="6031230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>
                <a:latin typeface="Times New Roman"/>
                <a:cs typeface="Times New Roman"/>
              </a:rPr>
              <a:t>мислення</a:t>
            </a:r>
            <a:r>
              <a:rPr dirty="0" sz="2000" spc="-20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у</a:t>
            </a:r>
            <a:r>
              <a:rPr dirty="0" sz="2000" spc="-8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дослідженнях</a:t>
            </a:r>
            <a:r>
              <a:rPr dirty="0" sz="2000" spc="-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та</a:t>
            </a:r>
            <a:r>
              <a:rPr dirty="0" sz="2000" spc="-55">
                <a:latin typeface="Times New Roman"/>
                <a:cs typeface="Times New Roman"/>
              </a:rPr>
              <a:t> </a:t>
            </a:r>
            <a:r>
              <a:rPr dirty="0" sz="2000">
                <a:latin typeface="Times New Roman"/>
                <a:cs typeface="Times New Roman"/>
              </a:rPr>
              <a:t>професійному</a:t>
            </a:r>
            <a:r>
              <a:rPr dirty="0" sz="2000" spc="-35">
                <a:latin typeface="Times New Roman"/>
                <a:cs typeface="Times New Roman"/>
              </a:rPr>
              <a:t> </a:t>
            </a:r>
            <a:r>
              <a:rPr dirty="0" sz="2000" spc="-10">
                <a:latin typeface="Times New Roman"/>
                <a:cs typeface="Times New Roman"/>
              </a:rPr>
              <a:t>спілкуванні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5711697" y="5531916"/>
            <a:ext cx="4792980" cy="5124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3200" spc="-10" b="1">
                <a:solidFill>
                  <a:srgbClr val="C55A11"/>
                </a:solidFill>
                <a:latin typeface="Times New Roman"/>
                <a:cs typeface="Times New Roman"/>
              </a:rPr>
              <a:t>«Економічне</a:t>
            </a:r>
            <a:r>
              <a:rPr dirty="0" sz="3200" spc="-160" b="1">
                <a:solidFill>
                  <a:srgbClr val="C55A11"/>
                </a:solidFill>
                <a:latin typeface="Times New Roman"/>
                <a:cs typeface="Times New Roman"/>
              </a:rPr>
              <a:t> </a:t>
            </a:r>
            <a:r>
              <a:rPr dirty="0" sz="3200" b="1">
                <a:solidFill>
                  <a:srgbClr val="C55A11"/>
                </a:solidFill>
                <a:latin typeface="Times New Roman"/>
                <a:cs typeface="Times New Roman"/>
              </a:rPr>
              <a:t>мислення</a:t>
            </a:r>
            <a:r>
              <a:rPr dirty="0" sz="3200" spc="-114" b="1">
                <a:solidFill>
                  <a:srgbClr val="C55A11"/>
                </a:solidFill>
                <a:latin typeface="Times New Roman"/>
                <a:cs typeface="Times New Roman"/>
              </a:rPr>
              <a:t> </a:t>
            </a:r>
            <a:r>
              <a:rPr dirty="0" sz="3200" spc="-25" b="1">
                <a:solidFill>
                  <a:srgbClr val="C55A11"/>
                </a:solidFill>
                <a:latin typeface="Times New Roman"/>
                <a:cs typeface="Times New Roman"/>
              </a:rPr>
              <a:t>та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5297170" y="5824220"/>
            <a:ext cx="5623560" cy="5124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-10" b="1">
                <a:solidFill>
                  <a:srgbClr val="C55A11"/>
                </a:solidFill>
                <a:latin typeface="Times New Roman"/>
                <a:cs typeface="Times New Roman"/>
              </a:rPr>
              <a:t>креативність</a:t>
            </a:r>
            <a:r>
              <a:rPr dirty="0" sz="3200" spc="-55" b="1">
                <a:solidFill>
                  <a:srgbClr val="C55A11"/>
                </a:solidFill>
                <a:latin typeface="Times New Roman"/>
                <a:cs typeface="Times New Roman"/>
              </a:rPr>
              <a:t> </a:t>
            </a:r>
            <a:r>
              <a:rPr dirty="0" sz="3200" b="1">
                <a:solidFill>
                  <a:srgbClr val="C55A11"/>
                </a:solidFill>
                <a:latin typeface="Times New Roman"/>
                <a:cs typeface="Times New Roman"/>
              </a:rPr>
              <a:t>–</a:t>
            </a:r>
            <a:r>
              <a:rPr dirty="0" sz="3200" spc="-120" b="1">
                <a:solidFill>
                  <a:srgbClr val="C55A11"/>
                </a:solidFill>
                <a:latin typeface="Times New Roman"/>
                <a:cs typeface="Times New Roman"/>
              </a:rPr>
              <a:t> </a:t>
            </a:r>
            <a:r>
              <a:rPr dirty="0" sz="3200" b="1">
                <a:solidFill>
                  <a:srgbClr val="C55A11"/>
                </a:solidFill>
                <a:latin typeface="Times New Roman"/>
                <a:cs typeface="Times New Roman"/>
              </a:rPr>
              <a:t>маркер</a:t>
            </a:r>
            <a:r>
              <a:rPr dirty="0" sz="3200" spc="-130" b="1">
                <a:solidFill>
                  <a:srgbClr val="C55A11"/>
                </a:solidFill>
                <a:latin typeface="Times New Roman"/>
                <a:cs typeface="Times New Roman"/>
              </a:rPr>
              <a:t> </a:t>
            </a:r>
            <a:r>
              <a:rPr dirty="0" sz="3200" spc="-10" b="1">
                <a:solidFill>
                  <a:srgbClr val="C55A11"/>
                </a:solidFill>
                <a:latin typeface="Times New Roman"/>
                <a:cs typeface="Times New Roman"/>
              </a:rPr>
              <a:t>успіху»</a:t>
            </a:r>
            <a:endParaRPr sz="3200">
              <a:latin typeface="Times New Roman"/>
              <a:cs typeface="Times New Roman"/>
            </a:endParaRPr>
          </a:p>
        </p:txBody>
      </p:sp>
      <p:pic>
        <p:nvPicPr>
          <p:cNvPr id="22" name="object 2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311" y="1085088"/>
            <a:ext cx="4066032" cy="4322064"/>
          </a:xfrm>
          <a:prstGeom prst="rect">
            <a:avLst/>
          </a:prstGeom>
        </p:spPr>
      </p:pic>
      <p:pic>
        <p:nvPicPr>
          <p:cNvPr id="23" name="object 2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598152" y="259548"/>
            <a:ext cx="2353055" cy="99013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2230" rIns="0" bIns="0" rtlCol="0" vert="horz">
            <a:spAutoFit/>
          </a:bodyPr>
          <a:lstStyle/>
          <a:p>
            <a:pPr marL="12700" marR="5080">
              <a:lnSpc>
                <a:spcPct val="88600"/>
              </a:lnSpc>
              <a:spcBef>
                <a:spcPts val="490"/>
              </a:spcBef>
            </a:pPr>
            <a:r>
              <a:rPr dirty="0" spc="-25"/>
              <a:t>Перегляньте</a:t>
            </a:r>
            <a:r>
              <a:rPr dirty="0" spc="-90"/>
              <a:t> </a:t>
            </a:r>
            <a:r>
              <a:rPr dirty="0"/>
              <a:t>відео-реп</a:t>
            </a:r>
            <a:r>
              <a:rPr dirty="0" spc="-80"/>
              <a:t> </a:t>
            </a:r>
            <a:r>
              <a:rPr dirty="0"/>
              <a:t>про</a:t>
            </a:r>
            <a:r>
              <a:rPr dirty="0" spc="-30"/>
              <a:t> </a:t>
            </a:r>
            <a:r>
              <a:rPr dirty="0" spc="-10"/>
              <a:t>значення</a:t>
            </a:r>
            <a:r>
              <a:rPr dirty="0" spc="-75"/>
              <a:t> </a:t>
            </a:r>
            <a:r>
              <a:rPr dirty="0"/>
              <a:t>ідей</a:t>
            </a:r>
            <a:r>
              <a:rPr dirty="0" spc="-65"/>
              <a:t> </a:t>
            </a:r>
            <a:r>
              <a:rPr dirty="0" spc="-10"/>
              <a:t>економічних </a:t>
            </a:r>
            <a:r>
              <a:rPr dirty="0"/>
              <a:t>мислителів</a:t>
            </a:r>
            <a:r>
              <a:rPr dirty="0" spc="-80"/>
              <a:t> </a:t>
            </a:r>
            <a:r>
              <a:rPr dirty="0"/>
              <a:t>(5.09)</a:t>
            </a:r>
            <a:r>
              <a:rPr dirty="0" spc="-35"/>
              <a:t> </a:t>
            </a:r>
            <a:r>
              <a:rPr dirty="0"/>
              <a:t>на</a:t>
            </a:r>
            <a:r>
              <a:rPr dirty="0" spc="-40"/>
              <a:t> </a:t>
            </a:r>
            <a:r>
              <a:rPr dirty="0"/>
              <a:t>сучасну</a:t>
            </a:r>
            <a:r>
              <a:rPr dirty="0" spc="-50"/>
              <a:t> </a:t>
            </a:r>
            <a:r>
              <a:rPr dirty="0" spc="-10"/>
              <a:t>економіку: </a:t>
            </a:r>
            <a:r>
              <a:rPr dirty="0" u="sng" spc="-10" b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 Light"/>
                <a:cs typeface="Calibri Light"/>
                <a:hlinkClick r:id="rId2"/>
              </a:rPr>
              <a:t>https://www.youtube.com/watch?v=3Z1mqp8Ypkc</a:t>
            </a: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5423" y="1389886"/>
            <a:ext cx="10741152" cy="54681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2024-09-12T16:52:22Z</dcterms:created>
  <dcterms:modified xsi:type="dcterms:W3CDTF">2024-09-12T16:52:22Z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2024-09-12T00:00:00Z</vt:filetime>
  </property>
  <property fmtid="{D5CDD505-2E9C-101B-9397-08002B2CF9AE}" pid="5" name="Producer">
    <vt:lpwstr>www.ilovepdf.com</vt:lpwstr>
  </property>
</Properties>
</file>