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8255000" cy="6191250"/>
  <p:notesSz cx="8255000" cy="61912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19125" y="1919287"/>
            <a:ext cx="7016750" cy="13001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238250" y="3467100"/>
            <a:ext cx="5778500" cy="15478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400" b="0" i="0">
                <a:solidFill>
                  <a:srgbClr val="E21F24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400" b="0" i="0">
                <a:solidFill>
                  <a:srgbClr val="E21F24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12750" y="1423987"/>
            <a:ext cx="3590925" cy="4086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251325" y="1423987"/>
            <a:ext cx="3590925" cy="4086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400" b="0" i="0">
                <a:solidFill>
                  <a:srgbClr val="E21F24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62322" y="1540941"/>
            <a:ext cx="189611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400" b="0" i="0">
                <a:solidFill>
                  <a:srgbClr val="E21F24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2750" y="1423987"/>
            <a:ext cx="7429500" cy="4086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806700" y="5757862"/>
            <a:ext cx="2641600" cy="3095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12750" y="5757862"/>
            <a:ext cx="1898650" cy="3095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943600" y="5757862"/>
            <a:ext cx="1898650" cy="3095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g"/><Relationship Id="rId3" Type="http://schemas.openxmlformats.org/officeDocument/2006/relationships/image" Target="../media/image4.pn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g"/><Relationship Id="rId3" Type="http://schemas.openxmlformats.org/officeDocument/2006/relationships/image" Target="../media/image6.pn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Relationship Id="rId3" Type="http://schemas.openxmlformats.org/officeDocument/2006/relationships/image" Target="../media/image8.jpg"/><Relationship Id="rId4" Type="http://schemas.openxmlformats.org/officeDocument/2006/relationships/image" Target="../media/image9.jpg"/><Relationship Id="rId5" Type="http://schemas.openxmlformats.org/officeDocument/2006/relationships/image" Target="../media/image10.jpg"/><Relationship Id="rId6" Type="http://schemas.openxmlformats.org/officeDocument/2006/relationships/image" Target="../media/image11.jpg"/><Relationship Id="rId7" Type="http://schemas.openxmlformats.org/officeDocument/2006/relationships/image" Target="../media/image12.jpg"/><Relationship Id="rId8" Type="http://schemas.openxmlformats.org/officeDocument/2006/relationships/image" Target="../media/image13.jpg"/><Relationship Id="rId9" Type="http://schemas.openxmlformats.org/officeDocument/2006/relationships/image" Target="../media/image14.jpg"/><Relationship Id="rId10" Type="http://schemas.openxmlformats.org/officeDocument/2006/relationships/image" Target="../media/image15.jpg"/><Relationship Id="rId11" Type="http://schemas.openxmlformats.org/officeDocument/2006/relationships/image" Target="../media/image16.jpg"/><Relationship Id="rId12" Type="http://schemas.openxmlformats.org/officeDocument/2006/relationships/image" Target="../media/image17.jpg"/><Relationship Id="rId13" Type="http://schemas.openxmlformats.org/officeDocument/2006/relationships/image" Target="../media/image18.pn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jpg"/><Relationship Id="rId3" Type="http://schemas.openxmlformats.org/officeDocument/2006/relationships/image" Target="../media/image20.jpg"/><Relationship Id="rId4" Type="http://schemas.openxmlformats.org/officeDocument/2006/relationships/image" Target="../media/image21.jpg"/><Relationship Id="rId5" Type="http://schemas.openxmlformats.org/officeDocument/2006/relationships/image" Target="../media/image22.jpg"/><Relationship Id="rId6" Type="http://schemas.openxmlformats.org/officeDocument/2006/relationships/image" Target="../media/image23.jpg"/><Relationship Id="rId7" Type="http://schemas.openxmlformats.org/officeDocument/2006/relationships/image" Target="../media/image24.jpg"/><Relationship Id="rId8" Type="http://schemas.openxmlformats.org/officeDocument/2006/relationships/image" Target="../media/image25.jpg"/><Relationship Id="rId9" Type="http://schemas.openxmlformats.org/officeDocument/2006/relationships/image" Target="../media/image26.jpg"/><Relationship Id="rId10" Type="http://schemas.openxmlformats.org/officeDocument/2006/relationships/image" Target="../media/image27.jpg"/><Relationship Id="rId11" Type="http://schemas.openxmlformats.org/officeDocument/2006/relationships/image" Target="../media/image28.jpg"/><Relationship Id="rId12" Type="http://schemas.openxmlformats.org/officeDocument/2006/relationships/image" Target="../media/image18.pn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9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3"/>
            <a:ext cx="8251202" cy="6188401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512939" y="2453021"/>
            <a:ext cx="7193280" cy="319341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20750" spc="-1745">
                <a:solidFill>
                  <a:srgbClr val="FFFFFF"/>
                </a:solidFill>
                <a:latin typeface="Times New Roman"/>
                <a:cs typeface="Times New Roman"/>
              </a:rPr>
              <a:t>д</a:t>
            </a:r>
            <a:r>
              <a:rPr dirty="0" sz="20750" spc="-2245">
                <a:solidFill>
                  <a:srgbClr val="E21F24"/>
                </a:solidFill>
                <a:latin typeface="Times New Roman"/>
                <a:cs typeface="Times New Roman"/>
              </a:rPr>
              <a:t>изайну</a:t>
            </a:r>
            <a:endParaRPr sz="207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72145" y="4637573"/>
            <a:ext cx="5093970" cy="14109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9100" spc="-1945" b="1">
                <a:solidFill>
                  <a:srgbClr val="FFFFFF"/>
                </a:solidFill>
                <a:latin typeface="Arial"/>
                <a:cs typeface="Arial"/>
              </a:rPr>
              <a:t>в</a:t>
            </a:r>
            <a:r>
              <a:rPr dirty="0" sz="9100" spc="-117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9100" spc="-1650" b="1">
                <a:solidFill>
                  <a:srgbClr val="FFFFFF"/>
                </a:solidFill>
                <a:latin typeface="Arial"/>
                <a:cs typeface="Arial"/>
              </a:rPr>
              <a:t>маркетингу</a:t>
            </a:r>
            <a:endParaRPr sz="9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59530" y="2415336"/>
            <a:ext cx="3959225" cy="14109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9100" spc="-1600" b="1">
                <a:solidFill>
                  <a:srgbClr val="FFFFFF"/>
                </a:solidFill>
                <a:latin typeface="Arial"/>
                <a:cs typeface="Arial"/>
              </a:rPr>
              <a:t>Технології</a:t>
            </a:r>
            <a:endParaRPr sz="9100">
              <a:latin typeface="Arial"/>
              <a:cs typeface="Arial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487733" y="300351"/>
            <a:ext cx="2147430" cy="412131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5929109" y="550075"/>
            <a:ext cx="1725930" cy="633730"/>
          </a:xfrm>
          <a:prstGeom prst="rect">
            <a:avLst/>
          </a:prstGeom>
        </p:spPr>
        <p:txBody>
          <a:bodyPr wrap="square" lIns="0" tIns="109220" rIns="0" bIns="0" rtlCol="0" vert="horz">
            <a:spAutoFit/>
          </a:bodyPr>
          <a:lstStyle/>
          <a:p>
            <a:pPr marL="12700" marR="5080" indent="22225">
              <a:lnSpc>
                <a:spcPct val="72900"/>
              </a:lnSpc>
              <a:spcBef>
                <a:spcPts val="860"/>
              </a:spcBef>
            </a:pPr>
            <a:r>
              <a:rPr dirty="0" sz="2300" spc="5" b="1">
                <a:solidFill>
                  <a:srgbClr val="424242"/>
                </a:solidFill>
                <a:latin typeface="Arial"/>
                <a:cs typeface="Arial"/>
              </a:rPr>
              <a:t>дисципліна  </a:t>
            </a:r>
            <a:r>
              <a:rPr dirty="0" sz="2300" b="1">
                <a:solidFill>
                  <a:srgbClr val="424242"/>
                </a:solidFill>
                <a:latin typeface="Arial"/>
                <a:cs typeface="Arial"/>
              </a:rPr>
              <a:t>вибору</a:t>
            </a:r>
            <a:endParaRPr sz="23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989576" y="5981480"/>
            <a:ext cx="3194050" cy="1524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800" spc="15">
                <a:solidFill>
                  <a:srgbClr val="2A2A2A"/>
                </a:solidFill>
                <a:latin typeface="Microsoft Sans Serif"/>
                <a:cs typeface="Microsoft Sans Serif"/>
              </a:rPr>
              <a:t>Принт</a:t>
            </a:r>
            <a:r>
              <a:rPr dirty="0" sz="800" spc="25">
                <a:solidFill>
                  <a:srgbClr val="2A2A2A"/>
                </a:solidFill>
                <a:latin typeface="Microsoft Sans Serif"/>
                <a:cs typeface="Microsoft Sans Serif"/>
              </a:rPr>
              <a:t> </a:t>
            </a:r>
            <a:r>
              <a:rPr dirty="0" sz="800" spc="5">
                <a:solidFill>
                  <a:srgbClr val="2A2A2A"/>
                </a:solidFill>
                <a:latin typeface="Microsoft Sans Serif"/>
                <a:cs typeface="Microsoft Sans Serif"/>
              </a:rPr>
              <a:t>обкладинки</a:t>
            </a:r>
            <a:r>
              <a:rPr dirty="0" sz="800" spc="25">
                <a:solidFill>
                  <a:srgbClr val="2A2A2A"/>
                </a:solidFill>
                <a:latin typeface="Microsoft Sans Serif"/>
                <a:cs typeface="Microsoft Sans Serif"/>
              </a:rPr>
              <a:t> </a:t>
            </a:r>
            <a:r>
              <a:rPr dirty="0" sz="800" spc="5">
                <a:solidFill>
                  <a:srgbClr val="2A2A2A"/>
                </a:solidFill>
                <a:latin typeface="Microsoft Sans Serif"/>
                <a:cs typeface="Microsoft Sans Serif"/>
              </a:rPr>
              <a:t>презентації</a:t>
            </a:r>
            <a:r>
              <a:rPr dirty="0" sz="800" spc="25">
                <a:solidFill>
                  <a:srgbClr val="2A2A2A"/>
                </a:solidFill>
                <a:latin typeface="Microsoft Sans Serif"/>
                <a:cs typeface="Microsoft Sans Serif"/>
              </a:rPr>
              <a:t> </a:t>
            </a:r>
            <a:r>
              <a:rPr dirty="0" sz="800" spc="5">
                <a:solidFill>
                  <a:srgbClr val="2A2A2A"/>
                </a:solidFill>
                <a:latin typeface="Microsoft Sans Serif"/>
                <a:cs typeface="Microsoft Sans Serif"/>
              </a:rPr>
              <a:t>взятий</a:t>
            </a:r>
            <a:r>
              <a:rPr dirty="0" sz="800" spc="30">
                <a:solidFill>
                  <a:srgbClr val="2A2A2A"/>
                </a:solidFill>
                <a:latin typeface="Microsoft Sans Serif"/>
                <a:cs typeface="Microsoft Sans Serif"/>
              </a:rPr>
              <a:t> </a:t>
            </a:r>
            <a:r>
              <a:rPr dirty="0" sz="800" spc="-20">
                <a:solidFill>
                  <a:srgbClr val="2A2A2A"/>
                </a:solidFill>
                <a:latin typeface="Microsoft Sans Serif"/>
                <a:cs typeface="Microsoft Sans Serif"/>
              </a:rPr>
              <a:t>з</a:t>
            </a:r>
            <a:r>
              <a:rPr dirty="0" sz="800" spc="25">
                <a:solidFill>
                  <a:srgbClr val="2A2A2A"/>
                </a:solidFill>
                <a:latin typeface="Microsoft Sans Serif"/>
                <a:cs typeface="Microsoft Sans Serif"/>
              </a:rPr>
              <a:t> </a:t>
            </a:r>
            <a:r>
              <a:rPr dirty="0" sz="800" spc="5">
                <a:solidFill>
                  <a:srgbClr val="2A2A2A"/>
                </a:solidFill>
                <a:latin typeface="Microsoft Sans Serif"/>
                <a:cs typeface="Microsoft Sans Serif"/>
              </a:rPr>
              <a:t>кінофільму</a:t>
            </a:r>
            <a:r>
              <a:rPr dirty="0" sz="800" spc="25">
                <a:solidFill>
                  <a:srgbClr val="2A2A2A"/>
                </a:solidFill>
                <a:latin typeface="Microsoft Sans Serif"/>
                <a:cs typeface="Microsoft Sans Serif"/>
              </a:rPr>
              <a:t> </a:t>
            </a:r>
            <a:r>
              <a:rPr dirty="0" sz="800" spc="15">
                <a:solidFill>
                  <a:srgbClr val="2A2A2A"/>
                </a:solidFill>
                <a:latin typeface="Microsoft Sans Serif"/>
                <a:cs typeface="Microsoft Sans Serif"/>
              </a:rPr>
              <a:t>«99</a:t>
            </a:r>
            <a:r>
              <a:rPr dirty="0" sz="800" spc="30">
                <a:solidFill>
                  <a:srgbClr val="2A2A2A"/>
                </a:solidFill>
                <a:latin typeface="Microsoft Sans Serif"/>
                <a:cs typeface="Microsoft Sans Serif"/>
              </a:rPr>
              <a:t> </a:t>
            </a:r>
            <a:r>
              <a:rPr dirty="0" sz="800" spc="5">
                <a:solidFill>
                  <a:srgbClr val="2A2A2A"/>
                </a:solidFill>
                <a:latin typeface="Microsoft Sans Serif"/>
                <a:cs typeface="Microsoft Sans Serif"/>
              </a:rPr>
              <a:t>франків»</a:t>
            </a:r>
            <a:endParaRPr sz="8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325" y="5130"/>
            <a:ext cx="8231505" cy="6183630"/>
          </a:xfrm>
          <a:custGeom>
            <a:avLst/>
            <a:gdLst/>
            <a:ahLst/>
            <a:cxnLst/>
            <a:rect l="l" t="t" r="r" b="b"/>
            <a:pathLst>
              <a:path w="8231505" h="6183630">
                <a:moveTo>
                  <a:pt x="0" y="0"/>
                </a:moveTo>
                <a:lnTo>
                  <a:pt x="8230877" y="0"/>
                </a:lnTo>
                <a:lnTo>
                  <a:pt x="8230877" y="6183274"/>
                </a:lnTo>
                <a:lnTo>
                  <a:pt x="0" y="6183274"/>
                </a:lnTo>
                <a:lnTo>
                  <a:pt x="0" y="0"/>
                </a:lnTo>
                <a:close/>
              </a:path>
            </a:pathLst>
          </a:custGeom>
          <a:solidFill>
            <a:srgbClr val="424242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/>
          <p:cNvGrpSpPr/>
          <p:nvPr/>
        </p:nvGrpSpPr>
        <p:grpSpPr>
          <a:xfrm>
            <a:off x="16515" y="1320"/>
            <a:ext cx="8239125" cy="6191250"/>
            <a:chOff x="16515" y="1320"/>
            <a:chExt cx="8239125" cy="6191250"/>
          </a:xfrm>
        </p:grpSpPr>
        <p:sp>
          <p:nvSpPr>
            <p:cNvPr id="4" name="object 4"/>
            <p:cNvSpPr/>
            <p:nvPr/>
          </p:nvSpPr>
          <p:spPr>
            <a:xfrm>
              <a:off x="20325" y="5130"/>
              <a:ext cx="8231505" cy="6183630"/>
            </a:xfrm>
            <a:custGeom>
              <a:avLst/>
              <a:gdLst/>
              <a:ahLst/>
              <a:cxnLst/>
              <a:rect l="l" t="t" r="r" b="b"/>
              <a:pathLst>
                <a:path w="8231505" h="6183630">
                  <a:moveTo>
                    <a:pt x="0" y="0"/>
                  </a:moveTo>
                  <a:lnTo>
                    <a:pt x="8230877" y="0"/>
                  </a:lnTo>
                  <a:lnTo>
                    <a:pt x="8230877" y="6183274"/>
                  </a:lnTo>
                  <a:lnTo>
                    <a:pt x="0" y="6183274"/>
                  </a:lnTo>
                  <a:lnTo>
                    <a:pt x="0" y="0"/>
                  </a:lnTo>
                </a:path>
              </a:pathLst>
            </a:custGeom>
            <a:ln w="7199">
              <a:solidFill>
                <a:srgbClr val="2A2A2A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0325" y="5143"/>
              <a:ext cx="8230877" cy="3615740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571943" y="4110947"/>
            <a:ext cx="3587115" cy="15995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0300" spc="-865">
                <a:solidFill>
                  <a:srgbClr val="FFFFFF"/>
                </a:solidFill>
                <a:latin typeface="Times New Roman"/>
                <a:cs typeface="Times New Roman"/>
              </a:rPr>
              <a:t>д</a:t>
            </a:r>
            <a:r>
              <a:rPr dirty="0" sz="10300" spc="-1115">
                <a:solidFill>
                  <a:srgbClr val="E21F24"/>
                </a:solidFill>
                <a:latin typeface="Times New Roman"/>
                <a:cs typeface="Times New Roman"/>
              </a:rPr>
              <a:t>изайну</a:t>
            </a:r>
            <a:endParaRPr sz="103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47936" y="5196423"/>
            <a:ext cx="2543810" cy="71374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4500" spc="-955" b="1">
                <a:solidFill>
                  <a:srgbClr val="FFFFFF"/>
                </a:solidFill>
                <a:latin typeface="Arial"/>
                <a:cs typeface="Arial"/>
              </a:rPr>
              <a:t>в</a:t>
            </a:r>
            <a:r>
              <a:rPr dirty="0" sz="4500" spc="-57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500" spc="-810" b="1">
                <a:solidFill>
                  <a:srgbClr val="FFFFFF"/>
                </a:solidFill>
                <a:latin typeface="Arial"/>
                <a:cs typeface="Arial"/>
              </a:rPr>
              <a:t>маркетингу</a:t>
            </a:r>
            <a:endParaRPr sz="45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85123" y="4092219"/>
            <a:ext cx="1979930" cy="71374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4500" spc="-785" b="1">
                <a:solidFill>
                  <a:srgbClr val="FFFFFF"/>
                </a:solidFill>
                <a:latin typeface="Arial"/>
                <a:cs typeface="Arial"/>
              </a:rPr>
              <a:t>Технології</a:t>
            </a:r>
            <a:endParaRPr sz="45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468327" y="5059078"/>
            <a:ext cx="1674495" cy="227965"/>
          </a:xfrm>
          <a:custGeom>
            <a:avLst/>
            <a:gdLst/>
            <a:ahLst/>
            <a:cxnLst/>
            <a:rect l="l" t="t" r="r" b="b"/>
            <a:pathLst>
              <a:path w="1674495" h="227964">
                <a:moveTo>
                  <a:pt x="1674444" y="0"/>
                </a:moveTo>
                <a:lnTo>
                  <a:pt x="0" y="6436"/>
                </a:lnTo>
                <a:lnTo>
                  <a:pt x="0" y="227905"/>
                </a:lnTo>
                <a:lnTo>
                  <a:pt x="1674444" y="221468"/>
                </a:lnTo>
                <a:lnTo>
                  <a:pt x="1674444" y="0"/>
                </a:lnTo>
                <a:close/>
              </a:path>
            </a:pathLst>
          </a:custGeom>
          <a:solidFill>
            <a:srgbClr val="2A2A2A">
              <a:alpha val="48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5488190" y="5025383"/>
            <a:ext cx="1591310" cy="2489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r>
              <a:rPr dirty="0" sz="1450" spc="5">
                <a:solidFill>
                  <a:srgbClr val="FFFFFF"/>
                </a:solidFill>
                <a:latin typeface="Microsoft Sans Serif"/>
                <a:cs typeface="Microsoft Sans Serif"/>
              </a:rPr>
              <a:t>асистент</a:t>
            </a:r>
            <a:r>
              <a:rPr dirty="0" sz="1450" spc="-55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450" spc="-5">
                <a:solidFill>
                  <a:srgbClr val="FFFFFF"/>
                </a:solidFill>
                <a:latin typeface="Microsoft Sans Serif"/>
                <a:cs typeface="Microsoft Sans Serif"/>
              </a:rPr>
              <a:t>кафедри</a:t>
            </a:r>
            <a:endParaRPr sz="1450">
              <a:latin typeface="Microsoft Sans Serif"/>
              <a:cs typeface="Microsoft Sans Serif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474157" y="5228044"/>
            <a:ext cx="1958975" cy="231775"/>
          </a:xfrm>
          <a:custGeom>
            <a:avLst/>
            <a:gdLst/>
            <a:ahLst/>
            <a:cxnLst/>
            <a:rect l="l" t="t" r="r" b="b"/>
            <a:pathLst>
              <a:path w="1958975" h="231775">
                <a:moveTo>
                  <a:pt x="1958365" y="0"/>
                </a:moveTo>
                <a:lnTo>
                  <a:pt x="0" y="7531"/>
                </a:lnTo>
                <a:lnTo>
                  <a:pt x="0" y="231660"/>
                </a:lnTo>
                <a:lnTo>
                  <a:pt x="1958365" y="224128"/>
                </a:lnTo>
                <a:lnTo>
                  <a:pt x="1958365" y="0"/>
                </a:lnTo>
                <a:close/>
              </a:path>
            </a:pathLst>
          </a:custGeom>
          <a:solidFill>
            <a:srgbClr val="2A2A2A">
              <a:alpha val="48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5488190" y="5195746"/>
            <a:ext cx="1870075" cy="2489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r>
              <a:rPr dirty="0" sz="1450" spc="-25">
                <a:solidFill>
                  <a:srgbClr val="FFFFFF"/>
                </a:solidFill>
                <a:latin typeface="Microsoft Sans Serif"/>
                <a:cs typeface="Microsoft Sans Serif"/>
              </a:rPr>
              <a:t>маркетингу,</a:t>
            </a:r>
            <a:r>
              <a:rPr dirty="0" sz="1450" spc="-3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450">
                <a:solidFill>
                  <a:srgbClr val="FFFFFF"/>
                </a:solidFill>
                <a:latin typeface="Microsoft Sans Serif"/>
                <a:cs typeface="Microsoft Sans Serif"/>
              </a:rPr>
              <a:t>інновацій</a:t>
            </a:r>
            <a:endParaRPr sz="1450">
              <a:latin typeface="Microsoft Sans Serif"/>
              <a:cs typeface="Microsoft Sans Serif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465038" y="5398731"/>
            <a:ext cx="2569210" cy="459105"/>
          </a:xfrm>
          <a:custGeom>
            <a:avLst/>
            <a:gdLst/>
            <a:ahLst/>
            <a:cxnLst/>
            <a:rect l="l" t="t" r="r" b="b"/>
            <a:pathLst>
              <a:path w="2569209" h="459104">
                <a:moveTo>
                  <a:pt x="2407602" y="0"/>
                </a:moveTo>
                <a:lnTo>
                  <a:pt x="0" y="9258"/>
                </a:lnTo>
                <a:lnTo>
                  <a:pt x="0" y="233387"/>
                </a:lnTo>
                <a:lnTo>
                  <a:pt x="2407602" y="224129"/>
                </a:lnTo>
                <a:lnTo>
                  <a:pt x="2407602" y="0"/>
                </a:lnTo>
                <a:close/>
              </a:path>
              <a:path w="2569209" h="459104">
                <a:moveTo>
                  <a:pt x="2568676" y="227685"/>
                </a:moveTo>
                <a:lnTo>
                  <a:pt x="8686" y="237528"/>
                </a:lnTo>
                <a:lnTo>
                  <a:pt x="8686" y="458990"/>
                </a:lnTo>
                <a:lnTo>
                  <a:pt x="2568676" y="449148"/>
                </a:lnTo>
                <a:lnTo>
                  <a:pt x="2568676" y="227685"/>
                </a:lnTo>
                <a:close/>
              </a:path>
            </a:pathLst>
          </a:custGeom>
          <a:solidFill>
            <a:srgbClr val="2A2A2A">
              <a:alpha val="48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5488190" y="5368157"/>
            <a:ext cx="2451100" cy="476884"/>
          </a:xfrm>
          <a:prstGeom prst="rect">
            <a:avLst/>
          </a:prstGeom>
        </p:spPr>
        <p:txBody>
          <a:bodyPr wrap="square" lIns="0" tIns="7620" rIns="0" bIns="0" rtlCol="0" vert="horz">
            <a:spAutoFit/>
          </a:bodyPr>
          <a:lstStyle/>
          <a:p>
            <a:pPr marR="5080">
              <a:lnSpc>
                <a:spcPct val="103200"/>
              </a:lnSpc>
              <a:spcBef>
                <a:spcPts val="60"/>
              </a:spcBef>
            </a:pPr>
            <a:r>
              <a:rPr dirty="0" sz="1450" spc="-5">
                <a:solidFill>
                  <a:srgbClr val="FFFFFF"/>
                </a:solidFill>
                <a:latin typeface="Microsoft Sans Serif"/>
                <a:cs typeface="Microsoft Sans Serif"/>
              </a:rPr>
              <a:t>та</a:t>
            </a:r>
            <a:r>
              <a:rPr dirty="0" sz="1450" spc="5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450">
                <a:solidFill>
                  <a:srgbClr val="FFFFFF"/>
                </a:solidFill>
                <a:latin typeface="Microsoft Sans Serif"/>
                <a:cs typeface="Microsoft Sans Serif"/>
              </a:rPr>
              <a:t>регіонального</a:t>
            </a:r>
            <a:r>
              <a:rPr dirty="0" sz="1450" spc="1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450" spc="-30">
                <a:solidFill>
                  <a:srgbClr val="FFFFFF"/>
                </a:solidFill>
                <a:latin typeface="Microsoft Sans Serif"/>
                <a:cs typeface="Microsoft Sans Serif"/>
              </a:rPr>
              <a:t>розвитку, </a:t>
            </a:r>
            <a:r>
              <a:rPr dirty="0" sz="1450" spc="-25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450" spc="-10">
                <a:solidFill>
                  <a:srgbClr val="FFFFFF"/>
                </a:solidFill>
                <a:latin typeface="Microsoft Sans Serif"/>
                <a:cs typeface="Microsoft Sans Serif"/>
              </a:rPr>
              <a:t>к.е.н.</a:t>
            </a:r>
            <a:r>
              <a:rPr dirty="0" sz="1450" spc="-15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450">
                <a:solidFill>
                  <a:srgbClr val="FFFFFF"/>
                </a:solidFill>
                <a:latin typeface="Microsoft Sans Serif"/>
                <a:cs typeface="Microsoft Sans Serif"/>
              </a:rPr>
              <a:t>Вардан</a:t>
            </a:r>
            <a:r>
              <a:rPr dirty="0" sz="1450" spc="-1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450" spc="-25">
                <a:solidFill>
                  <a:srgbClr val="FFFFFF"/>
                </a:solidFill>
                <a:latin typeface="Microsoft Sans Serif"/>
                <a:cs typeface="Microsoft Sans Serif"/>
              </a:rPr>
              <a:t>ВАРДЕВАНЯН</a:t>
            </a:r>
            <a:endParaRPr sz="1450">
              <a:latin typeface="Microsoft Sans Serif"/>
              <a:cs typeface="Microsoft Sans Serif"/>
            </a:endParaRPr>
          </a:p>
        </p:txBody>
      </p:sp>
      <p:pic>
        <p:nvPicPr>
          <p:cNvPr id="15" name="object 1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75134" y="3741763"/>
            <a:ext cx="1769033" cy="339509"/>
          </a:xfrm>
          <a:prstGeom prst="rect">
            <a:avLst/>
          </a:prstGeom>
        </p:spPr>
      </p:pic>
      <p:sp>
        <p:nvSpPr>
          <p:cNvPr id="16" name="object 16"/>
          <p:cNvSpPr txBox="1"/>
          <p:nvPr/>
        </p:nvSpPr>
        <p:spPr>
          <a:xfrm>
            <a:off x="636488" y="4155719"/>
            <a:ext cx="899160" cy="3162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900" b="1">
                <a:solidFill>
                  <a:srgbClr val="FFFFFF"/>
                </a:solidFill>
                <a:latin typeface="Arial"/>
                <a:cs typeface="Arial"/>
              </a:rPr>
              <a:t>вибо</a:t>
            </a:r>
            <a:r>
              <a:rPr dirty="0" sz="1900" spc="-30" b="1">
                <a:solidFill>
                  <a:srgbClr val="FFFFFF"/>
                </a:solidFill>
                <a:latin typeface="Arial"/>
                <a:cs typeface="Arial"/>
              </a:rPr>
              <a:t>р</a:t>
            </a:r>
            <a:r>
              <a:rPr dirty="0" sz="1900" b="1">
                <a:solidFill>
                  <a:srgbClr val="FFFFFF"/>
                </a:solidFill>
                <a:latin typeface="Arial"/>
                <a:cs typeface="Arial"/>
              </a:rPr>
              <a:t>у</a:t>
            </a:r>
            <a:endParaRPr sz="19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54876" y="3945254"/>
            <a:ext cx="1407795" cy="3162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900" b="1">
                <a:solidFill>
                  <a:srgbClr val="FFFFFF"/>
                </a:solidFill>
                <a:latin typeface="Arial"/>
                <a:cs typeface="Arial"/>
              </a:rPr>
              <a:t>дисципліна</a:t>
            </a:r>
            <a:endParaRPr sz="1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478" y="0"/>
            <a:ext cx="8218723" cy="6188405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351143" y="131775"/>
            <a:ext cx="2647950" cy="5424170"/>
          </a:xfrm>
          <a:prstGeom prst="rect">
            <a:avLst/>
          </a:prstGeom>
          <a:solidFill>
            <a:srgbClr val="7C6495"/>
          </a:solidFill>
        </p:spPr>
        <p:txBody>
          <a:bodyPr wrap="square" lIns="0" tIns="149860" rIns="0" bIns="0" rtlCol="0" vert="horz">
            <a:spAutoFit/>
          </a:bodyPr>
          <a:lstStyle/>
          <a:p>
            <a:pPr marL="161925">
              <a:lnSpc>
                <a:spcPts val="1980"/>
              </a:lnSpc>
              <a:spcBef>
                <a:spcPts val="1180"/>
              </a:spcBef>
            </a:pPr>
            <a:r>
              <a:rPr dirty="0" sz="1800" spc="-45">
                <a:solidFill>
                  <a:srgbClr val="FFFFFF"/>
                </a:solidFill>
                <a:latin typeface="Microsoft Sans Serif"/>
                <a:cs typeface="Microsoft Sans Serif"/>
              </a:rPr>
              <a:t>Дизайн</a:t>
            </a:r>
            <a:r>
              <a:rPr dirty="0" sz="1800" spc="-5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-20">
                <a:solidFill>
                  <a:srgbClr val="FFFFFF"/>
                </a:solidFill>
                <a:latin typeface="Microsoft Sans Serif"/>
                <a:cs typeface="Microsoft Sans Serif"/>
              </a:rPr>
              <a:t>навколо</a:t>
            </a:r>
            <a:r>
              <a:rPr dirty="0" sz="180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Microsoft Sans Serif"/>
                <a:cs typeface="Microsoft Sans Serif"/>
              </a:rPr>
              <a:t>нас:</a:t>
            </a:r>
            <a:endParaRPr sz="1800">
              <a:latin typeface="Microsoft Sans Serif"/>
              <a:cs typeface="Microsoft Sans Serif"/>
            </a:endParaRPr>
          </a:p>
          <a:p>
            <a:pPr marL="619125" marR="212725" indent="-228600">
              <a:lnSpc>
                <a:spcPts val="1800"/>
              </a:lnSpc>
              <a:spcBef>
                <a:spcPts val="180"/>
              </a:spcBef>
              <a:buChar char="-"/>
              <a:tabLst>
                <a:tab pos="619125" algn="l"/>
                <a:tab pos="619760" algn="l"/>
              </a:tabLst>
            </a:pPr>
            <a:r>
              <a:rPr dirty="0" sz="1800" spc="-20">
                <a:solidFill>
                  <a:srgbClr val="FFFFFF"/>
                </a:solidFill>
                <a:latin typeface="Microsoft Sans Serif"/>
                <a:cs typeface="Microsoft Sans Serif"/>
              </a:rPr>
              <a:t>предмети, </a:t>
            </a:r>
            <a:r>
              <a:rPr dirty="0" sz="1800" spc="-35">
                <a:solidFill>
                  <a:srgbClr val="FFFFFF"/>
                </a:solidFill>
                <a:latin typeface="Microsoft Sans Serif"/>
                <a:cs typeface="Microsoft Sans Serif"/>
              </a:rPr>
              <a:t>якими </a:t>
            </a:r>
            <a:r>
              <a:rPr dirty="0" sz="1800" spc="-465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-25">
                <a:solidFill>
                  <a:srgbClr val="FFFFFF"/>
                </a:solidFill>
                <a:latin typeface="Microsoft Sans Serif"/>
                <a:cs typeface="Microsoft Sans Serif"/>
              </a:rPr>
              <a:t>ми</a:t>
            </a:r>
            <a:r>
              <a:rPr dirty="0" sz="1800" spc="-6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Microsoft Sans Serif"/>
                <a:cs typeface="Microsoft Sans Serif"/>
              </a:rPr>
              <a:t>користуємося </a:t>
            </a:r>
            <a:r>
              <a:rPr dirty="0" sz="1800" spc="-465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80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-15">
                <a:solidFill>
                  <a:srgbClr val="FFFFFF"/>
                </a:solidFill>
                <a:latin typeface="Microsoft Sans Serif"/>
                <a:cs typeface="Microsoft Sans Serif"/>
              </a:rPr>
              <a:t>і</a:t>
            </a:r>
            <a:r>
              <a:rPr dirty="0" sz="1800" spc="1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Microsoft Sans Serif"/>
                <a:cs typeface="Microsoft Sans Serif"/>
              </a:rPr>
              <a:t>про</a:t>
            </a:r>
            <a:r>
              <a:rPr dirty="0" sz="1800" spc="15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-45">
                <a:solidFill>
                  <a:srgbClr val="FFFFFF"/>
                </a:solidFill>
                <a:latin typeface="Microsoft Sans Serif"/>
                <a:cs typeface="Microsoft Sans Serif"/>
              </a:rPr>
              <a:t>які</a:t>
            </a:r>
            <a:r>
              <a:rPr dirty="0" sz="1800" spc="15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-25">
                <a:solidFill>
                  <a:srgbClr val="FFFFFF"/>
                </a:solidFill>
                <a:latin typeface="Microsoft Sans Serif"/>
                <a:cs typeface="Microsoft Sans Serif"/>
              </a:rPr>
              <a:t>ми </a:t>
            </a:r>
            <a:r>
              <a:rPr dirty="0" sz="1800" spc="-2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-15">
                <a:solidFill>
                  <a:srgbClr val="FFFFFF"/>
                </a:solidFill>
                <a:latin typeface="Microsoft Sans Serif"/>
                <a:cs typeface="Microsoft Sans Serif"/>
              </a:rPr>
              <a:t>мріємо;</a:t>
            </a:r>
            <a:endParaRPr sz="1800">
              <a:latin typeface="Microsoft Sans Serif"/>
              <a:cs typeface="Microsoft Sans Serif"/>
            </a:endParaRPr>
          </a:p>
          <a:p>
            <a:pPr marL="619125" marR="252729" indent="-228600">
              <a:lnSpc>
                <a:spcPts val="1800"/>
              </a:lnSpc>
              <a:buChar char="-"/>
              <a:tabLst>
                <a:tab pos="619125" algn="l"/>
                <a:tab pos="619760" algn="l"/>
              </a:tabLst>
            </a:pPr>
            <a:r>
              <a:rPr dirty="0" sz="1800" spc="-20">
                <a:solidFill>
                  <a:srgbClr val="FFFFFF"/>
                </a:solidFill>
                <a:latin typeface="Microsoft Sans Serif"/>
                <a:cs typeface="Microsoft Sans Serif"/>
              </a:rPr>
              <a:t>предмети,</a:t>
            </a:r>
            <a:r>
              <a:rPr dirty="0" sz="1800" spc="5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-45">
                <a:solidFill>
                  <a:srgbClr val="FFFFFF"/>
                </a:solidFill>
                <a:latin typeface="Microsoft Sans Serif"/>
                <a:cs typeface="Microsoft Sans Serif"/>
              </a:rPr>
              <a:t>які </a:t>
            </a:r>
            <a:r>
              <a:rPr dirty="0" sz="1800" spc="-4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Microsoft Sans Serif"/>
                <a:cs typeface="Microsoft Sans Serif"/>
              </a:rPr>
              <a:t>створюють</a:t>
            </a:r>
            <a:r>
              <a:rPr dirty="0" sz="1800" spc="-65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Microsoft Sans Serif"/>
                <a:cs typeface="Microsoft Sans Serif"/>
              </a:rPr>
              <a:t>нашу </a:t>
            </a:r>
            <a:r>
              <a:rPr dirty="0" sz="1800" spc="-47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Microsoft Sans Serif"/>
                <a:cs typeface="Microsoft Sans Serif"/>
              </a:rPr>
              <a:t>реальність;</a:t>
            </a:r>
            <a:endParaRPr sz="1800">
              <a:latin typeface="Microsoft Sans Serif"/>
              <a:cs typeface="Microsoft Sans Serif"/>
            </a:endParaRPr>
          </a:p>
          <a:p>
            <a:pPr marL="619125" marR="527050" indent="-228600">
              <a:lnSpc>
                <a:spcPts val="1800"/>
              </a:lnSpc>
              <a:buChar char="-"/>
              <a:tabLst>
                <a:tab pos="619125" algn="l"/>
                <a:tab pos="619760" algn="l"/>
              </a:tabLst>
            </a:pPr>
            <a:r>
              <a:rPr dirty="0" sz="1800">
                <a:solidFill>
                  <a:srgbClr val="FFFFFF"/>
                </a:solidFill>
                <a:latin typeface="Microsoft Sans Serif"/>
                <a:cs typeface="Microsoft Sans Serif"/>
              </a:rPr>
              <a:t>події,</a:t>
            </a:r>
            <a:r>
              <a:rPr dirty="0" sz="1800" spc="5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-45">
                <a:solidFill>
                  <a:srgbClr val="FFFFFF"/>
                </a:solidFill>
                <a:latin typeface="Microsoft Sans Serif"/>
                <a:cs typeface="Microsoft Sans Serif"/>
              </a:rPr>
              <a:t>які</a:t>
            </a:r>
            <a:r>
              <a:rPr dirty="0" sz="1800" spc="1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-25">
                <a:solidFill>
                  <a:srgbClr val="FFFFFF"/>
                </a:solidFill>
                <a:latin typeface="Microsoft Sans Serif"/>
                <a:cs typeface="Microsoft Sans Serif"/>
              </a:rPr>
              <a:t>ми </a:t>
            </a:r>
            <a:r>
              <a:rPr dirty="0" sz="1800" spc="-2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Microsoft Sans Serif"/>
                <a:cs typeface="Microsoft Sans Serif"/>
              </a:rPr>
              <a:t>пер</a:t>
            </a:r>
            <a:r>
              <a:rPr dirty="0" sz="1800" spc="-35">
                <a:solidFill>
                  <a:srgbClr val="FFFFFF"/>
                </a:solidFill>
                <a:latin typeface="Microsoft Sans Serif"/>
                <a:cs typeface="Microsoft Sans Serif"/>
              </a:rPr>
              <a:t>е</a:t>
            </a:r>
            <a:r>
              <a:rPr dirty="0" sz="1800" spc="-25">
                <a:solidFill>
                  <a:srgbClr val="FFFFFF"/>
                </a:solidFill>
                <a:latin typeface="Microsoft Sans Serif"/>
                <a:cs typeface="Microsoft Sans Serif"/>
              </a:rPr>
              <a:t>жи</a:t>
            </a:r>
            <a:r>
              <a:rPr dirty="0" sz="1800" spc="-50">
                <a:solidFill>
                  <a:srgbClr val="FFFFFF"/>
                </a:solidFill>
                <a:latin typeface="Microsoft Sans Serif"/>
                <a:cs typeface="Microsoft Sans Serif"/>
              </a:rPr>
              <a:t>в</a:t>
            </a:r>
            <a:r>
              <a:rPr dirty="0" sz="1800" spc="-10">
                <a:solidFill>
                  <a:srgbClr val="FFFFFF"/>
                </a:solidFill>
                <a:latin typeface="Microsoft Sans Serif"/>
                <a:cs typeface="Microsoft Sans Serif"/>
              </a:rPr>
              <a:t>аємо;</a:t>
            </a:r>
            <a:endParaRPr sz="1800">
              <a:latin typeface="Microsoft Sans Serif"/>
              <a:cs typeface="Microsoft Sans Serif"/>
            </a:endParaRPr>
          </a:p>
          <a:p>
            <a:pPr marL="619125" marR="634365" indent="-228600">
              <a:lnSpc>
                <a:spcPts val="1800"/>
              </a:lnSpc>
              <a:buChar char="-"/>
              <a:tabLst>
                <a:tab pos="619125" algn="l"/>
                <a:tab pos="619760" algn="l"/>
              </a:tabLst>
            </a:pPr>
            <a:r>
              <a:rPr dirty="0" sz="1800" spc="5">
                <a:solidFill>
                  <a:srgbClr val="FFFFFF"/>
                </a:solidFill>
                <a:latin typeface="Microsoft Sans Serif"/>
                <a:cs typeface="Microsoft Sans Serif"/>
              </a:rPr>
              <a:t>історії,</a:t>
            </a:r>
            <a:r>
              <a:rPr dirty="0" sz="1800" spc="-2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-45">
                <a:solidFill>
                  <a:srgbClr val="FFFFFF"/>
                </a:solidFill>
                <a:latin typeface="Microsoft Sans Serif"/>
                <a:cs typeface="Microsoft Sans Serif"/>
              </a:rPr>
              <a:t>які</a:t>
            </a:r>
            <a:r>
              <a:rPr dirty="0" sz="1800" spc="-15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-25">
                <a:solidFill>
                  <a:srgbClr val="FFFFFF"/>
                </a:solidFill>
                <a:latin typeface="Microsoft Sans Serif"/>
                <a:cs typeface="Microsoft Sans Serif"/>
              </a:rPr>
              <a:t>ми </a:t>
            </a:r>
            <a:r>
              <a:rPr dirty="0" sz="1800" spc="-465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Microsoft Sans Serif"/>
                <a:cs typeface="Microsoft Sans Serif"/>
              </a:rPr>
              <a:t>слухаємо;</a:t>
            </a:r>
            <a:endParaRPr sz="1800">
              <a:latin typeface="Microsoft Sans Serif"/>
              <a:cs typeface="Microsoft Sans Serif"/>
            </a:endParaRPr>
          </a:p>
          <a:p>
            <a:pPr marL="619125" marR="696595" indent="-228600">
              <a:lnSpc>
                <a:spcPts val="1800"/>
              </a:lnSpc>
              <a:buChar char="-"/>
              <a:tabLst>
                <a:tab pos="619125" algn="l"/>
                <a:tab pos="619760" algn="l"/>
              </a:tabLst>
            </a:pPr>
            <a:r>
              <a:rPr dirty="0" sz="1800" spc="-10">
                <a:solidFill>
                  <a:srgbClr val="FFFFFF"/>
                </a:solidFill>
                <a:latin typeface="Microsoft Sans Serif"/>
                <a:cs typeface="Microsoft Sans Serif"/>
              </a:rPr>
              <a:t>ігри, </a:t>
            </a:r>
            <a:r>
              <a:rPr dirty="0" sz="1800">
                <a:solidFill>
                  <a:srgbClr val="FFFFFF"/>
                </a:solidFill>
                <a:latin typeface="Microsoft Sans Serif"/>
                <a:cs typeface="Microsoft Sans Serif"/>
              </a:rPr>
              <a:t>в</a:t>
            </a:r>
            <a:r>
              <a:rPr dirty="0" sz="1800" spc="-5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-45">
                <a:solidFill>
                  <a:srgbClr val="FFFFFF"/>
                </a:solidFill>
                <a:latin typeface="Microsoft Sans Serif"/>
                <a:cs typeface="Microsoft Sans Serif"/>
              </a:rPr>
              <a:t>які</a:t>
            </a:r>
            <a:r>
              <a:rPr dirty="0" sz="1800" spc="-5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-25">
                <a:solidFill>
                  <a:srgbClr val="FFFFFF"/>
                </a:solidFill>
                <a:latin typeface="Microsoft Sans Serif"/>
                <a:cs typeface="Microsoft Sans Serif"/>
              </a:rPr>
              <a:t>ми </a:t>
            </a:r>
            <a:r>
              <a:rPr dirty="0" sz="1800" spc="-459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Microsoft Sans Serif"/>
                <a:cs typeface="Microsoft Sans Serif"/>
              </a:rPr>
              <a:t>граємо;</a:t>
            </a:r>
            <a:endParaRPr sz="1800">
              <a:latin typeface="Microsoft Sans Serif"/>
              <a:cs typeface="Microsoft Sans Serif"/>
            </a:endParaRPr>
          </a:p>
          <a:p>
            <a:pPr marL="619125" marR="239395" indent="-228600">
              <a:lnSpc>
                <a:spcPts val="1800"/>
              </a:lnSpc>
              <a:buChar char="-"/>
              <a:tabLst>
                <a:tab pos="619125" algn="l"/>
                <a:tab pos="619760" algn="l"/>
              </a:tabLst>
            </a:pPr>
            <a:r>
              <a:rPr dirty="0" sz="1800" spc="-10">
                <a:solidFill>
                  <a:srgbClr val="FFFFFF"/>
                </a:solidFill>
                <a:latin typeface="Microsoft Sans Serif"/>
                <a:cs typeface="Microsoft Sans Serif"/>
              </a:rPr>
              <a:t>вулиці,</a:t>
            </a:r>
            <a:r>
              <a:rPr dirty="0" sz="1800" spc="-2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-35">
                <a:solidFill>
                  <a:srgbClr val="FFFFFF"/>
                </a:solidFill>
                <a:latin typeface="Microsoft Sans Serif"/>
                <a:cs typeface="Microsoft Sans Serif"/>
              </a:rPr>
              <a:t>якими</a:t>
            </a:r>
            <a:r>
              <a:rPr dirty="0" sz="1800" spc="-2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-25">
                <a:solidFill>
                  <a:srgbClr val="FFFFFF"/>
                </a:solidFill>
                <a:latin typeface="Microsoft Sans Serif"/>
                <a:cs typeface="Microsoft Sans Serif"/>
              </a:rPr>
              <a:t>ми </a:t>
            </a:r>
            <a:r>
              <a:rPr dirty="0" sz="1800" spc="-465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95">
                <a:solidFill>
                  <a:srgbClr val="FFFFFF"/>
                </a:solidFill>
                <a:latin typeface="Microsoft Sans Serif"/>
                <a:cs typeface="Microsoft Sans Serif"/>
              </a:rPr>
              <a:t>ходимо… </a:t>
            </a:r>
            <a:r>
              <a:rPr dirty="0" sz="1800">
                <a:solidFill>
                  <a:srgbClr val="FFFFFF"/>
                </a:solidFill>
                <a:latin typeface="Microsoft Sans Serif"/>
                <a:cs typeface="Microsoft Sans Serif"/>
              </a:rPr>
              <a:t>далі, </a:t>
            </a:r>
            <a:r>
              <a:rPr dirty="0" sz="1800" spc="5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Microsoft Sans Serif"/>
                <a:cs typeface="Microsoft Sans Serif"/>
              </a:rPr>
              <a:t>все,</a:t>
            </a:r>
            <a:r>
              <a:rPr dirty="0" sz="1800" spc="1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Microsoft Sans Serif"/>
                <a:cs typeface="Microsoft Sans Serif"/>
              </a:rPr>
              <a:t>що</a:t>
            </a:r>
            <a:r>
              <a:rPr dirty="0" sz="1800" spc="1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800">
                <a:solidFill>
                  <a:srgbClr val="FFFFFF"/>
                </a:solidFill>
                <a:latin typeface="Microsoft Sans Serif"/>
                <a:cs typeface="Microsoft Sans Serif"/>
              </a:rPr>
              <a:t>ви </a:t>
            </a:r>
            <a:r>
              <a:rPr dirty="0" sz="1800" spc="5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-20">
                <a:solidFill>
                  <a:srgbClr val="FFFFFF"/>
                </a:solidFill>
                <a:latin typeface="Microsoft Sans Serif"/>
                <a:cs typeface="Microsoft Sans Serif"/>
              </a:rPr>
              <a:t>згадаєте,</a:t>
            </a:r>
            <a:r>
              <a:rPr dirty="0" sz="1800" spc="-5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Microsoft Sans Serif"/>
                <a:cs typeface="Microsoft Sans Serif"/>
              </a:rPr>
              <a:t>все</a:t>
            </a:r>
            <a:r>
              <a:rPr dirty="0" sz="1800" spc="-5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Microsoft Sans Serif"/>
                <a:cs typeface="Microsoft Sans Serif"/>
              </a:rPr>
              <a:t>те, </a:t>
            </a:r>
            <a:r>
              <a:rPr dirty="0" sz="1800" spc="-465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Microsoft Sans Serif"/>
                <a:cs typeface="Microsoft Sans Serif"/>
              </a:rPr>
              <a:t>що</a:t>
            </a:r>
            <a:r>
              <a:rPr dirty="0" sz="180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Microsoft Sans Serif"/>
                <a:cs typeface="Microsoft Sans Serif"/>
              </a:rPr>
              <a:t>вас</a:t>
            </a:r>
            <a:r>
              <a:rPr dirty="0" sz="180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Microsoft Sans Serif"/>
                <a:cs typeface="Microsoft Sans Serif"/>
              </a:rPr>
              <a:t>вразило</a:t>
            </a:r>
            <a:endParaRPr sz="1800">
              <a:latin typeface="Microsoft Sans Serif"/>
              <a:cs typeface="Microsoft Sans Serif"/>
            </a:endParaRPr>
          </a:p>
          <a:p>
            <a:pPr marL="619125" marR="193040">
              <a:lnSpc>
                <a:spcPts val="1800"/>
              </a:lnSpc>
            </a:pPr>
            <a:r>
              <a:rPr dirty="0" sz="1800" spc="470">
                <a:solidFill>
                  <a:srgbClr val="FFFFFF"/>
                </a:solidFill>
                <a:latin typeface="Microsoft Sans Serif"/>
                <a:cs typeface="Microsoft Sans Serif"/>
              </a:rPr>
              <a:t>– </a:t>
            </a:r>
            <a:r>
              <a:rPr dirty="0" sz="1800" spc="-15">
                <a:solidFill>
                  <a:srgbClr val="FFFFFF"/>
                </a:solidFill>
                <a:latin typeface="Microsoft Sans Serif"/>
                <a:cs typeface="Microsoft Sans Serif"/>
              </a:rPr>
              <a:t>це </a:t>
            </a:r>
            <a:r>
              <a:rPr dirty="0" sz="1800" spc="-10">
                <a:solidFill>
                  <a:srgbClr val="FFFFFF"/>
                </a:solidFill>
                <a:latin typeface="Microsoft Sans Serif"/>
                <a:cs typeface="Microsoft Sans Serif"/>
              </a:rPr>
              <a:t>все </a:t>
            </a:r>
            <a:r>
              <a:rPr dirty="0" sz="1800" spc="-5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-45">
                <a:solidFill>
                  <a:srgbClr val="FFFFFF"/>
                </a:solidFill>
                <a:latin typeface="Microsoft Sans Serif"/>
                <a:cs typeface="Microsoft Sans Serif"/>
              </a:rPr>
              <a:t>результат</a:t>
            </a:r>
            <a:r>
              <a:rPr dirty="0" sz="1800" spc="-25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Microsoft Sans Serif"/>
                <a:cs typeface="Microsoft Sans Serif"/>
              </a:rPr>
              <a:t>роботи </a:t>
            </a:r>
            <a:r>
              <a:rPr dirty="0" sz="1800" spc="-465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Microsoft Sans Serif"/>
                <a:cs typeface="Microsoft Sans Serif"/>
              </a:rPr>
              <a:t>дизайнера.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6158" y="5535367"/>
            <a:ext cx="7840345" cy="5638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ts val="2100"/>
              </a:lnSpc>
              <a:spcBef>
                <a:spcPts val="130"/>
              </a:spcBef>
            </a:pPr>
            <a:r>
              <a:rPr dirty="0" sz="2000" b="1">
                <a:solidFill>
                  <a:srgbClr val="3A3185"/>
                </a:solidFill>
                <a:latin typeface="Times New Roman"/>
                <a:cs typeface="Times New Roman"/>
              </a:rPr>
              <a:t>«Технології </a:t>
            </a:r>
            <a:r>
              <a:rPr dirty="0" sz="2000" spc="15" b="1">
                <a:solidFill>
                  <a:srgbClr val="3A3185"/>
                </a:solidFill>
                <a:latin typeface="Times New Roman"/>
                <a:cs typeface="Times New Roman"/>
              </a:rPr>
              <a:t>дизайну</a:t>
            </a:r>
            <a:r>
              <a:rPr dirty="0" sz="2000" b="1">
                <a:solidFill>
                  <a:srgbClr val="3A3185"/>
                </a:solidFill>
                <a:latin typeface="Times New Roman"/>
                <a:cs typeface="Times New Roman"/>
              </a:rPr>
              <a:t> </a:t>
            </a:r>
            <a:r>
              <a:rPr dirty="0" sz="2000" spc="15" b="1">
                <a:solidFill>
                  <a:srgbClr val="3A3185"/>
                </a:solidFill>
                <a:latin typeface="Times New Roman"/>
                <a:cs typeface="Times New Roman"/>
              </a:rPr>
              <a:t>в</a:t>
            </a:r>
            <a:r>
              <a:rPr dirty="0" sz="2000" b="1">
                <a:solidFill>
                  <a:srgbClr val="3A3185"/>
                </a:solidFill>
                <a:latin typeface="Times New Roman"/>
                <a:cs typeface="Times New Roman"/>
              </a:rPr>
              <a:t> </a:t>
            </a:r>
            <a:r>
              <a:rPr dirty="0" sz="2000" spc="10" b="1">
                <a:solidFill>
                  <a:srgbClr val="3A3185"/>
                </a:solidFill>
                <a:latin typeface="Times New Roman"/>
                <a:cs typeface="Times New Roman"/>
              </a:rPr>
              <a:t>маркетингу»</a:t>
            </a:r>
            <a:r>
              <a:rPr dirty="0" sz="2000" b="1">
                <a:solidFill>
                  <a:srgbClr val="3A3185"/>
                </a:solidFill>
                <a:latin typeface="Times New Roman"/>
                <a:cs typeface="Times New Roman"/>
              </a:rPr>
              <a:t> </a:t>
            </a:r>
            <a:r>
              <a:rPr dirty="0" sz="2000" spc="5" b="1">
                <a:solidFill>
                  <a:srgbClr val="3A3185"/>
                </a:solidFill>
                <a:latin typeface="Times New Roman"/>
                <a:cs typeface="Times New Roman"/>
              </a:rPr>
              <a:t>-</a:t>
            </a:r>
            <a:r>
              <a:rPr dirty="0" sz="2000" b="1">
                <a:solidFill>
                  <a:srgbClr val="3A3185"/>
                </a:solidFill>
                <a:latin typeface="Times New Roman"/>
                <a:cs typeface="Times New Roman"/>
              </a:rPr>
              <a:t> </a:t>
            </a:r>
            <a:r>
              <a:rPr dirty="0" sz="2000" spc="15" b="1">
                <a:solidFill>
                  <a:srgbClr val="3A3185"/>
                </a:solidFill>
                <a:latin typeface="Times New Roman"/>
                <a:cs typeface="Times New Roman"/>
              </a:rPr>
              <a:t>це</a:t>
            </a:r>
            <a:r>
              <a:rPr dirty="0" sz="2000" b="1">
                <a:solidFill>
                  <a:srgbClr val="3A3185"/>
                </a:solidFill>
                <a:latin typeface="Times New Roman"/>
                <a:cs typeface="Times New Roman"/>
              </a:rPr>
              <a:t> </a:t>
            </a:r>
            <a:r>
              <a:rPr dirty="0" sz="2000" spc="15" b="1">
                <a:solidFill>
                  <a:srgbClr val="3A3185"/>
                </a:solidFill>
                <a:latin typeface="Times New Roman"/>
                <a:cs typeface="Times New Roman"/>
              </a:rPr>
              <a:t>про</a:t>
            </a:r>
            <a:r>
              <a:rPr dirty="0" sz="2000" b="1">
                <a:solidFill>
                  <a:srgbClr val="3A3185"/>
                </a:solidFill>
                <a:latin typeface="Times New Roman"/>
                <a:cs typeface="Times New Roman"/>
              </a:rPr>
              <a:t> </a:t>
            </a:r>
            <a:r>
              <a:rPr dirty="0" sz="2000" spc="10" b="1">
                <a:solidFill>
                  <a:srgbClr val="3A3185"/>
                </a:solidFill>
                <a:latin typeface="Times New Roman"/>
                <a:cs typeface="Times New Roman"/>
              </a:rPr>
              <a:t>те,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ts val="2100"/>
              </a:lnSpc>
            </a:pPr>
            <a:r>
              <a:rPr dirty="0" sz="2000" spc="15" b="1">
                <a:solidFill>
                  <a:srgbClr val="3A3185"/>
                </a:solidFill>
                <a:latin typeface="Times New Roman"/>
                <a:cs typeface="Times New Roman"/>
              </a:rPr>
              <a:t>як </a:t>
            </a:r>
            <a:r>
              <a:rPr dirty="0" sz="2000" b="1">
                <a:solidFill>
                  <a:srgbClr val="3A3185"/>
                </a:solidFill>
                <a:latin typeface="Times New Roman"/>
                <a:cs typeface="Times New Roman"/>
              </a:rPr>
              <a:t>використовується</a:t>
            </a:r>
            <a:r>
              <a:rPr dirty="0" sz="2000" spc="15" b="1">
                <a:solidFill>
                  <a:srgbClr val="3A3185"/>
                </a:solidFill>
                <a:latin typeface="Times New Roman"/>
                <a:cs typeface="Times New Roman"/>
              </a:rPr>
              <a:t> дизайн в</a:t>
            </a:r>
            <a:r>
              <a:rPr dirty="0" sz="2000" spc="20" b="1">
                <a:solidFill>
                  <a:srgbClr val="3A3185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3A3185"/>
                </a:solidFill>
                <a:latin typeface="Times New Roman"/>
                <a:cs typeface="Times New Roman"/>
              </a:rPr>
              <a:t>маркетинговій</a:t>
            </a:r>
            <a:r>
              <a:rPr dirty="0" sz="2000" spc="15" b="1">
                <a:solidFill>
                  <a:srgbClr val="3A3185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3A3185"/>
                </a:solidFill>
                <a:latin typeface="Times New Roman"/>
                <a:cs typeface="Times New Roman"/>
              </a:rPr>
              <a:t>роботі</a:t>
            </a:r>
            <a:r>
              <a:rPr dirty="0" sz="2000" spc="15" b="1">
                <a:solidFill>
                  <a:srgbClr val="3A3185"/>
                </a:solidFill>
                <a:latin typeface="Times New Roman"/>
                <a:cs typeface="Times New Roman"/>
              </a:rPr>
              <a:t> </a:t>
            </a:r>
            <a:r>
              <a:rPr dirty="0" sz="2000" spc="10" b="1">
                <a:solidFill>
                  <a:srgbClr val="3A3185"/>
                </a:solidFill>
                <a:latin typeface="Times New Roman"/>
                <a:cs typeface="Times New Roman"/>
              </a:rPr>
              <a:t>підприємства.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80380" y="6053480"/>
            <a:ext cx="2929890" cy="1524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800" spc="15">
                <a:solidFill>
                  <a:srgbClr val="2A2A2A"/>
                </a:solidFill>
                <a:latin typeface="Microsoft Sans Serif"/>
                <a:cs typeface="Microsoft Sans Serif"/>
              </a:rPr>
              <a:t>Принт</a:t>
            </a:r>
            <a:r>
              <a:rPr dirty="0" sz="800" spc="20">
                <a:solidFill>
                  <a:srgbClr val="2A2A2A"/>
                </a:solidFill>
                <a:latin typeface="Microsoft Sans Serif"/>
                <a:cs typeface="Microsoft Sans Serif"/>
              </a:rPr>
              <a:t> </a:t>
            </a:r>
            <a:r>
              <a:rPr dirty="0" sz="800" spc="5">
                <a:solidFill>
                  <a:srgbClr val="2A2A2A"/>
                </a:solidFill>
                <a:latin typeface="Microsoft Sans Serif"/>
                <a:cs typeface="Microsoft Sans Serif"/>
              </a:rPr>
              <a:t>обкладинки</a:t>
            </a:r>
            <a:r>
              <a:rPr dirty="0" sz="800" spc="25">
                <a:solidFill>
                  <a:srgbClr val="2A2A2A"/>
                </a:solidFill>
                <a:latin typeface="Microsoft Sans Serif"/>
                <a:cs typeface="Microsoft Sans Serif"/>
              </a:rPr>
              <a:t> </a:t>
            </a:r>
            <a:r>
              <a:rPr dirty="0" sz="800" spc="5">
                <a:solidFill>
                  <a:srgbClr val="2A2A2A"/>
                </a:solidFill>
                <a:latin typeface="Microsoft Sans Serif"/>
                <a:cs typeface="Microsoft Sans Serif"/>
              </a:rPr>
              <a:t>презентації</a:t>
            </a:r>
            <a:r>
              <a:rPr dirty="0" sz="800" spc="20">
                <a:solidFill>
                  <a:srgbClr val="2A2A2A"/>
                </a:solidFill>
                <a:latin typeface="Microsoft Sans Serif"/>
                <a:cs typeface="Microsoft Sans Serif"/>
              </a:rPr>
              <a:t> </a:t>
            </a:r>
            <a:r>
              <a:rPr dirty="0" sz="800" spc="5">
                <a:solidFill>
                  <a:srgbClr val="2A2A2A"/>
                </a:solidFill>
                <a:latin typeface="Microsoft Sans Serif"/>
                <a:cs typeface="Microsoft Sans Serif"/>
              </a:rPr>
              <a:t>взятий</a:t>
            </a:r>
            <a:r>
              <a:rPr dirty="0" sz="800" spc="25">
                <a:solidFill>
                  <a:srgbClr val="2A2A2A"/>
                </a:solidFill>
                <a:latin typeface="Microsoft Sans Serif"/>
                <a:cs typeface="Microsoft Sans Serif"/>
              </a:rPr>
              <a:t> </a:t>
            </a:r>
            <a:r>
              <a:rPr dirty="0" sz="800" spc="-20">
                <a:solidFill>
                  <a:srgbClr val="2A2A2A"/>
                </a:solidFill>
                <a:latin typeface="Microsoft Sans Serif"/>
                <a:cs typeface="Microsoft Sans Serif"/>
              </a:rPr>
              <a:t>з</a:t>
            </a:r>
            <a:r>
              <a:rPr dirty="0" sz="800" spc="25">
                <a:solidFill>
                  <a:srgbClr val="2A2A2A"/>
                </a:solidFill>
                <a:latin typeface="Microsoft Sans Serif"/>
                <a:cs typeface="Microsoft Sans Serif"/>
              </a:rPr>
              <a:t> </a:t>
            </a:r>
            <a:r>
              <a:rPr dirty="0" sz="800" spc="5">
                <a:solidFill>
                  <a:srgbClr val="2A2A2A"/>
                </a:solidFill>
                <a:latin typeface="Microsoft Sans Serif"/>
                <a:cs typeface="Microsoft Sans Serif"/>
              </a:rPr>
              <a:t>кінофільму</a:t>
            </a:r>
            <a:r>
              <a:rPr dirty="0" sz="800" spc="20">
                <a:solidFill>
                  <a:srgbClr val="2A2A2A"/>
                </a:solidFill>
                <a:latin typeface="Microsoft Sans Serif"/>
                <a:cs typeface="Microsoft Sans Serif"/>
              </a:rPr>
              <a:t> </a:t>
            </a:r>
            <a:r>
              <a:rPr dirty="0" sz="800" spc="15">
                <a:solidFill>
                  <a:srgbClr val="2A2A2A"/>
                </a:solidFill>
                <a:latin typeface="Microsoft Sans Serif"/>
                <a:cs typeface="Microsoft Sans Serif"/>
              </a:rPr>
              <a:t>«Барбі»</a:t>
            </a:r>
            <a:endParaRPr sz="800">
              <a:latin typeface="Microsoft Sans Serif"/>
              <a:cs typeface="Microsoft Sans Serif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028588" y="238994"/>
            <a:ext cx="1640674" cy="314877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6362801" y="621995"/>
            <a:ext cx="835660" cy="29464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750" spc="10" b="1">
                <a:solidFill>
                  <a:srgbClr val="FFFFFF"/>
                </a:solidFill>
                <a:latin typeface="Arial"/>
                <a:cs typeface="Arial"/>
              </a:rPr>
              <a:t>вибо</a:t>
            </a:r>
            <a:r>
              <a:rPr dirty="0" sz="1750" spc="-20" b="1">
                <a:solidFill>
                  <a:srgbClr val="FFFFFF"/>
                </a:solidFill>
                <a:latin typeface="Arial"/>
                <a:cs typeface="Arial"/>
              </a:rPr>
              <a:t>р</a:t>
            </a:r>
            <a:r>
              <a:rPr dirty="0" sz="1750" spc="5" b="1">
                <a:solidFill>
                  <a:srgbClr val="FFFFFF"/>
                </a:solidFill>
                <a:latin typeface="Arial"/>
                <a:cs typeface="Arial"/>
              </a:rPr>
              <a:t>у</a:t>
            </a:r>
            <a:endParaRPr sz="17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79857" y="426796"/>
            <a:ext cx="1307465" cy="29464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750" spc="5" b="1">
                <a:solidFill>
                  <a:srgbClr val="FFFFFF"/>
                </a:solidFill>
                <a:latin typeface="Arial"/>
                <a:cs typeface="Arial"/>
              </a:rPr>
              <a:t>дисципліна</a:t>
            </a:r>
            <a:endParaRPr sz="17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981407" y="635"/>
            <a:ext cx="2268664" cy="1519072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1018" y="622"/>
            <a:ext cx="8249284" cy="6181090"/>
            <a:chOff x="1018" y="622"/>
            <a:chExt cx="8249284" cy="6181090"/>
          </a:xfrm>
        </p:grpSpPr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266861" y="4748"/>
              <a:ext cx="1696986" cy="1126656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18" y="622"/>
              <a:ext cx="2265845" cy="1271765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18" y="1068908"/>
              <a:ext cx="2682824" cy="1801698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266861" y="1068908"/>
              <a:ext cx="2402268" cy="1801698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596498" y="828001"/>
              <a:ext cx="3653574" cy="2283485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867746" y="4749"/>
              <a:ext cx="2265845" cy="1514957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18" y="2413369"/>
              <a:ext cx="3790416" cy="2534285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298291" y="2870817"/>
              <a:ext cx="4951768" cy="3310761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018" y="4213308"/>
              <a:ext cx="2965297" cy="1968270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2966313" y="3729566"/>
              <a:ext cx="3276485" cy="2452013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018" y="2397861"/>
              <a:ext cx="8249284" cy="990600"/>
            </a:xfrm>
            <a:custGeom>
              <a:avLst/>
              <a:gdLst/>
              <a:ahLst/>
              <a:cxnLst/>
              <a:rect l="l" t="t" r="r" b="b"/>
              <a:pathLst>
                <a:path w="8249284" h="990600">
                  <a:moveTo>
                    <a:pt x="8249041" y="0"/>
                  </a:moveTo>
                  <a:lnTo>
                    <a:pt x="0" y="0"/>
                  </a:lnTo>
                  <a:lnTo>
                    <a:pt x="0" y="990600"/>
                  </a:lnTo>
                  <a:lnTo>
                    <a:pt x="8249041" y="990600"/>
                  </a:lnTo>
                  <a:lnTo>
                    <a:pt x="824904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1265516" y="2520492"/>
            <a:ext cx="5661660" cy="583565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3650" spc="5" b="1">
                <a:solidFill>
                  <a:srgbClr val="2A2A2A"/>
                </a:solidFill>
                <a:latin typeface="Arial"/>
                <a:cs typeface="Arial"/>
              </a:rPr>
              <a:t>Що</a:t>
            </a:r>
            <a:r>
              <a:rPr dirty="0" sz="3650" spc="-15" b="1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z="3650" spc="5" b="1">
                <a:solidFill>
                  <a:srgbClr val="2A2A2A"/>
                </a:solidFill>
                <a:latin typeface="Arial"/>
                <a:cs typeface="Arial"/>
              </a:rPr>
              <a:t>ми</a:t>
            </a:r>
            <a:r>
              <a:rPr dirty="0" sz="3650" spc="-10" b="1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z="3650" spc="-40" b="1">
                <a:solidFill>
                  <a:srgbClr val="2A2A2A"/>
                </a:solidFill>
                <a:latin typeface="Arial"/>
                <a:cs typeface="Arial"/>
              </a:rPr>
              <a:t>будемо</a:t>
            </a:r>
            <a:r>
              <a:rPr dirty="0" sz="3650" spc="-15" b="1">
                <a:solidFill>
                  <a:srgbClr val="2A2A2A"/>
                </a:solidFill>
                <a:latin typeface="Arial"/>
                <a:cs typeface="Arial"/>
              </a:rPr>
              <a:t> вивчати?</a:t>
            </a:r>
            <a:endParaRPr sz="365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332471" y="3520211"/>
            <a:ext cx="5376545" cy="2516505"/>
          </a:xfrm>
          <a:custGeom>
            <a:avLst/>
            <a:gdLst/>
            <a:ahLst/>
            <a:cxnLst/>
            <a:rect l="l" t="t" r="r" b="b"/>
            <a:pathLst>
              <a:path w="5376545" h="2516504">
                <a:moveTo>
                  <a:pt x="5376418" y="1778406"/>
                </a:moveTo>
                <a:lnTo>
                  <a:pt x="0" y="1778406"/>
                </a:lnTo>
                <a:lnTo>
                  <a:pt x="0" y="2516505"/>
                </a:lnTo>
                <a:lnTo>
                  <a:pt x="5376418" y="2516505"/>
                </a:lnTo>
                <a:lnTo>
                  <a:pt x="5376418" y="1778406"/>
                </a:lnTo>
                <a:close/>
              </a:path>
              <a:path w="5376545" h="2516504">
                <a:moveTo>
                  <a:pt x="5376418" y="878395"/>
                </a:moveTo>
                <a:lnTo>
                  <a:pt x="0" y="878395"/>
                </a:lnTo>
                <a:lnTo>
                  <a:pt x="0" y="1616506"/>
                </a:lnTo>
                <a:lnTo>
                  <a:pt x="5376418" y="1616506"/>
                </a:lnTo>
                <a:lnTo>
                  <a:pt x="5376418" y="878395"/>
                </a:lnTo>
                <a:close/>
              </a:path>
              <a:path w="5376545" h="2516504">
                <a:moveTo>
                  <a:pt x="5376418" y="0"/>
                </a:moveTo>
                <a:lnTo>
                  <a:pt x="0" y="0"/>
                </a:lnTo>
                <a:lnTo>
                  <a:pt x="0" y="738098"/>
                </a:lnTo>
                <a:lnTo>
                  <a:pt x="5376418" y="738098"/>
                </a:lnTo>
                <a:lnTo>
                  <a:pt x="5376418" y="0"/>
                </a:lnTo>
                <a:close/>
              </a:path>
            </a:pathLst>
          </a:custGeom>
          <a:solidFill>
            <a:srgbClr val="89898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580007" y="3506444"/>
            <a:ext cx="4723765" cy="245364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065">
              <a:lnSpc>
                <a:spcPts val="2545"/>
              </a:lnSpc>
              <a:spcBef>
                <a:spcPts val="120"/>
              </a:spcBef>
            </a:pPr>
            <a:r>
              <a:rPr dirty="0" sz="2400" spc="-65">
                <a:solidFill>
                  <a:srgbClr val="FFFFFF"/>
                </a:solidFill>
                <a:latin typeface="Microsoft Sans Serif"/>
                <a:cs typeface="Microsoft Sans Serif"/>
              </a:rPr>
              <a:t>Як</a:t>
            </a:r>
            <a:r>
              <a:rPr dirty="0" sz="2400" spc="-1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Microsoft Sans Serif"/>
                <a:cs typeface="Microsoft Sans Serif"/>
              </a:rPr>
              <a:t>зароджувалися</a:t>
            </a:r>
            <a:endParaRPr sz="2400">
              <a:latin typeface="Microsoft Sans Serif"/>
              <a:cs typeface="Microsoft Sans Serif"/>
            </a:endParaRPr>
          </a:p>
          <a:p>
            <a:pPr>
              <a:lnSpc>
                <a:spcPts val="2545"/>
              </a:lnSpc>
            </a:pPr>
            <a:r>
              <a:rPr dirty="0" sz="2400" spc="-10">
                <a:solidFill>
                  <a:srgbClr val="FFFFFF"/>
                </a:solidFill>
                <a:latin typeface="Microsoft Sans Serif"/>
                <a:cs typeface="Microsoft Sans Serif"/>
              </a:rPr>
              <a:t>і</a:t>
            </a:r>
            <a:r>
              <a:rPr dirty="0" sz="2400" spc="15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2400">
                <a:solidFill>
                  <a:srgbClr val="FFFFFF"/>
                </a:solidFill>
                <a:latin typeface="Microsoft Sans Serif"/>
                <a:cs typeface="Microsoft Sans Serif"/>
              </a:rPr>
              <a:t>розвивалися</a:t>
            </a:r>
            <a:r>
              <a:rPr dirty="0" sz="2400" spc="15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Microsoft Sans Serif"/>
                <a:cs typeface="Microsoft Sans Serif"/>
              </a:rPr>
              <a:t>різновиди</a:t>
            </a:r>
            <a:r>
              <a:rPr dirty="0" sz="2400" spc="2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Microsoft Sans Serif"/>
                <a:cs typeface="Microsoft Sans Serif"/>
              </a:rPr>
              <a:t>дизайну</a:t>
            </a:r>
            <a:endParaRPr sz="2400">
              <a:latin typeface="Microsoft Sans Serif"/>
              <a:cs typeface="Microsoft Sans Serif"/>
            </a:endParaRPr>
          </a:p>
          <a:p>
            <a:pPr marR="981710" indent="12065">
              <a:lnSpc>
                <a:spcPct val="76600"/>
              </a:lnSpc>
              <a:spcBef>
                <a:spcPts val="2505"/>
              </a:spcBef>
            </a:pPr>
            <a:r>
              <a:rPr dirty="0" sz="2400" spc="5">
                <a:solidFill>
                  <a:srgbClr val="FFFFFF"/>
                </a:solidFill>
                <a:latin typeface="Microsoft Sans Serif"/>
                <a:cs typeface="Microsoft Sans Serif"/>
              </a:rPr>
              <a:t>Основні </a:t>
            </a:r>
            <a:r>
              <a:rPr dirty="0" sz="2400" spc="-25">
                <a:solidFill>
                  <a:srgbClr val="FFFFFF"/>
                </a:solidFill>
                <a:latin typeface="Microsoft Sans Serif"/>
                <a:cs typeface="Microsoft Sans Serif"/>
              </a:rPr>
              <a:t>закони,</a:t>
            </a:r>
            <a:r>
              <a:rPr dirty="0" sz="2400" spc="1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2400">
                <a:solidFill>
                  <a:srgbClr val="FFFFFF"/>
                </a:solidFill>
                <a:latin typeface="Microsoft Sans Serif"/>
                <a:cs typeface="Microsoft Sans Serif"/>
              </a:rPr>
              <a:t>принципи </a:t>
            </a:r>
            <a:r>
              <a:rPr dirty="0" sz="2400" spc="-62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Microsoft Sans Serif"/>
                <a:cs typeface="Microsoft Sans Serif"/>
              </a:rPr>
              <a:t>та</a:t>
            </a:r>
            <a:r>
              <a:rPr dirty="0" sz="2400" spc="3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-25">
                <a:solidFill>
                  <a:srgbClr val="FFFFFF"/>
                </a:solidFill>
                <a:latin typeface="Microsoft Sans Serif"/>
                <a:cs typeface="Microsoft Sans Serif"/>
              </a:rPr>
              <a:t>секрети</a:t>
            </a:r>
            <a:r>
              <a:rPr dirty="0" sz="2400" spc="3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Microsoft Sans Serif"/>
                <a:cs typeface="Microsoft Sans Serif"/>
              </a:rPr>
              <a:t>дизайну</a:t>
            </a:r>
            <a:endParaRPr sz="2400">
              <a:latin typeface="Microsoft Sans Serif"/>
              <a:cs typeface="Microsoft Sans Serif"/>
            </a:endParaRPr>
          </a:p>
          <a:p>
            <a:pPr marR="41275" indent="12065">
              <a:lnSpc>
                <a:spcPct val="76600"/>
              </a:lnSpc>
              <a:spcBef>
                <a:spcPts val="2675"/>
              </a:spcBef>
            </a:pPr>
            <a:r>
              <a:rPr dirty="0" sz="2400" spc="-65">
                <a:solidFill>
                  <a:srgbClr val="FFFFFF"/>
                </a:solidFill>
                <a:latin typeface="Microsoft Sans Serif"/>
                <a:cs typeface="Microsoft Sans Serif"/>
              </a:rPr>
              <a:t>Як</a:t>
            </a:r>
            <a:r>
              <a:rPr dirty="0" sz="2400" spc="35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Microsoft Sans Serif"/>
                <a:cs typeface="Microsoft Sans Serif"/>
              </a:rPr>
              <a:t>і</a:t>
            </a:r>
            <a:r>
              <a:rPr dirty="0" sz="2400" spc="35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10">
                <a:solidFill>
                  <a:srgbClr val="FFFFFF"/>
                </a:solidFill>
                <a:latin typeface="Microsoft Sans Serif"/>
                <a:cs typeface="Microsoft Sans Serif"/>
              </a:rPr>
              <a:t>де</a:t>
            </a:r>
            <a:r>
              <a:rPr dirty="0" sz="2400" spc="4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Microsoft Sans Serif"/>
                <a:cs typeface="Microsoft Sans Serif"/>
              </a:rPr>
              <a:t>використовується</a:t>
            </a:r>
            <a:r>
              <a:rPr dirty="0" sz="2400" spc="35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Microsoft Sans Serif"/>
                <a:cs typeface="Microsoft Sans Serif"/>
              </a:rPr>
              <a:t>дизайн </a:t>
            </a:r>
            <a:r>
              <a:rPr dirty="0" sz="2400" spc="-62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10">
                <a:solidFill>
                  <a:srgbClr val="FFFFFF"/>
                </a:solidFill>
                <a:latin typeface="Microsoft Sans Serif"/>
                <a:cs typeface="Microsoft Sans Serif"/>
              </a:rPr>
              <a:t>в</a:t>
            </a:r>
            <a:r>
              <a:rPr dirty="0" sz="2400" spc="3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-25">
                <a:solidFill>
                  <a:srgbClr val="FFFFFF"/>
                </a:solidFill>
                <a:latin typeface="Microsoft Sans Serif"/>
                <a:cs typeface="Microsoft Sans Serif"/>
              </a:rPr>
              <a:t>маркетингу</a:t>
            </a:r>
            <a:r>
              <a:rPr dirty="0" sz="2400" spc="3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Microsoft Sans Serif"/>
                <a:cs typeface="Microsoft Sans Serif"/>
              </a:rPr>
              <a:t>і</a:t>
            </a:r>
            <a:r>
              <a:rPr dirty="0" sz="2400" spc="35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-25">
                <a:solidFill>
                  <a:srgbClr val="FFFFFF"/>
                </a:solidFill>
                <a:latin typeface="Microsoft Sans Serif"/>
                <a:cs typeface="Microsoft Sans Serif"/>
              </a:rPr>
              <a:t>яка</a:t>
            </a:r>
            <a:r>
              <a:rPr dirty="0" sz="2400" spc="3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-15">
                <a:solidFill>
                  <a:srgbClr val="FFFFFF"/>
                </a:solidFill>
                <a:latin typeface="Microsoft Sans Serif"/>
                <a:cs typeface="Microsoft Sans Serif"/>
              </a:rPr>
              <a:t>його</a:t>
            </a:r>
            <a:r>
              <a:rPr dirty="0" sz="2400" spc="3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5">
                <a:solidFill>
                  <a:srgbClr val="FFFFFF"/>
                </a:solidFill>
                <a:latin typeface="Microsoft Sans Serif"/>
                <a:cs typeface="Microsoft Sans Serif"/>
              </a:rPr>
              <a:t>роль</a:t>
            </a:r>
            <a:endParaRPr sz="2400">
              <a:latin typeface="Microsoft Sans Serif"/>
              <a:cs typeface="Microsoft Sans Serif"/>
            </a:endParaRPr>
          </a:p>
        </p:txBody>
      </p:sp>
      <p:pic>
        <p:nvPicPr>
          <p:cNvPr id="18" name="object 18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6028588" y="166998"/>
            <a:ext cx="1640674" cy="314877"/>
          </a:xfrm>
          <a:prstGeom prst="rect">
            <a:avLst/>
          </a:prstGeom>
        </p:spPr>
      </p:pic>
      <p:sp>
        <p:nvSpPr>
          <p:cNvPr id="19" name="object 19"/>
          <p:cNvSpPr txBox="1"/>
          <p:nvPr/>
        </p:nvSpPr>
        <p:spPr>
          <a:xfrm>
            <a:off x="6362801" y="549998"/>
            <a:ext cx="835660" cy="29464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750" spc="10" b="1">
                <a:solidFill>
                  <a:srgbClr val="FFFFFF"/>
                </a:solidFill>
                <a:latin typeface="Arial"/>
                <a:cs typeface="Arial"/>
              </a:rPr>
              <a:t>вибо</a:t>
            </a:r>
            <a:r>
              <a:rPr dirty="0" sz="1750" spc="-20" b="1">
                <a:solidFill>
                  <a:srgbClr val="FFFFFF"/>
                </a:solidFill>
                <a:latin typeface="Arial"/>
                <a:cs typeface="Arial"/>
              </a:rPr>
              <a:t>р</a:t>
            </a:r>
            <a:r>
              <a:rPr dirty="0" sz="1750" spc="5" b="1">
                <a:solidFill>
                  <a:srgbClr val="FFFFFF"/>
                </a:solidFill>
                <a:latin typeface="Arial"/>
                <a:cs typeface="Arial"/>
              </a:rPr>
              <a:t>у</a:t>
            </a:r>
            <a:endParaRPr sz="175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379857" y="354799"/>
            <a:ext cx="1307465" cy="29464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750" spc="5" b="1">
                <a:solidFill>
                  <a:srgbClr val="FFFFFF"/>
                </a:solidFill>
                <a:latin typeface="Arial"/>
                <a:cs typeface="Arial"/>
              </a:rPr>
              <a:t>дисципліна</a:t>
            </a:r>
            <a:endParaRPr sz="17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933736" y="1828"/>
            <a:ext cx="4294505" cy="2983865"/>
            <a:chOff x="3933736" y="1828"/>
            <a:chExt cx="4294505" cy="298386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51232" y="12763"/>
              <a:ext cx="2076462" cy="1492516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933736" y="1828"/>
              <a:ext cx="2900667" cy="2983801"/>
            </a:xfrm>
            <a:prstGeom prst="rect">
              <a:avLst/>
            </a:prstGeom>
          </p:spPr>
        </p:pic>
      </p:grpSp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809" y="12763"/>
            <a:ext cx="2533648" cy="175260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282558" y="3380903"/>
            <a:ext cx="2809989" cy="2795041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151232" y="1505292"/>
            <a:ext cx="2053463" cy="2047887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701622" y="12763"/>
            <a:ext cx="2390762" cy="2410358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807" y="2634766"/>
            <a:ext cx="2390762" cy="3541179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622571" y="3515803"/>
            <a:ext cx="3628555" cy="2672601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242" y="961593"/>
            <a:ext cx="1700377" cy="1673174"/>
          </a:xfrm>
          <a:prstGeom prst="rect">
            <a:avLst/>
          </a:prstGeom>
        </p:spPr>
      </p:pic>
      <p:grpSp>
        <p:nvGrpSpPr>
          <p:cNvPr id="12" name="object 12"/>
          <p:cNvGrpSpPr/>
          <p:nvPr/>
        </p:nvGrpSpPr>
        <p:grpSpPr>
          <a:xfrm>
            <a:off x="1018" y="1834184"/>
            <a:ext cx="8249284" cy="2048510"/>
            <a:chOff x="1018" y="1834184"/>
            <a:chExt cx="8249284" cy="2048510"/>
          </a:xfrm>
        </p:grpSpPr>
        <p:pic>
          <p:nvPicPr>
            <p:cNvPr id="13" name="object 13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4464012" y="1834184"/>
              <a:ext cx="1752015" cy="2047887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018" y="2027059"/>
              <a:ext cx="8249284" cy="990600"/>
            </a:xfrm>
            <a:custGeom>
              <a:avLst/>
              <a:gdLst/>
              <a:ahLst/>
              <a:cxnLst/>
              <a:rect l="l" t="t" r="r" b="b"/>
              <a:pathLst>
                <a:path w="8249284" h="990600">
                  <a:moveTo>
                    <a:pt x="8249041" y="0"/>
                  </a:moveTo>
                  <a:lnTo>
                    <a:pt x="0" y="0"/>
                  </a:lnTo>
                  <a:lnTo>
                    <a:pt x="0" y="990600"/>
                  </a:lnTo>
                  <a:lnTo>
                    <a:pt x="8249041" y="990600"/>
                  </a:lnTo>
                  <a:lnTo>
                    <a:pt x="824904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1265516" y="2200097"/>
            <a:ext cx="6451600" cy="583565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3650" spc="5" b="1">
                <a:solidFill>
                  <a:srgbClr val="2A2A2A"/>
                </a:solidFill>
                <a:latin typeface="Times New Roman"/>
                <a:cs typeface="Times New Roman"/>
              </a:rPr>
              <a:t>Що</a:t>
            </a:r>
            <a:r>
              <a:rPr dirty="0" sz="3650" spc="-10" b="1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dirty="0" sz="3650" b="1">
                <a:solidFill>
                  <a:srgbClr val="2A2A2A"/>
                </a:solidFill>
                <a:latin typeface="Times New Roman"/>
                <a:cs typeface="Times New Roman"/>
              </a:rPr>
              <a:t>ви</a:t>
            </a:r>
            <a:r>
              <a:rPr dirty="0" sz="3650" spc="-10" b="1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dirty="0" sz="3650" b="1">
                <a:solidFill>
                  <a:srgbClr val="2A2A2A"/>
                </a:solidFill>
                <a:latin typeface="Times New Roman"/>
                <a:cs typeface="Times New Roman"/>
              </a:rPr>
              <a:t>отримаєте</a:t>
            </a:r>
            <a:r>
              <a:rPr dirty="0" sz="3650" spc="-15" b="1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dirty="0" sz="3650" b="1">
                <a:solidFill>
                  <a:srgbClr val="2A2A2A"/>
                </a:solidFill>
                <a:latin typeface="Times New Roman"/>
                <a:cs typeface="Times New Roman"/>
              </a:rPr>
              <a:t>після</a:t>
            </a:r>
            <a:r>
              <a:rPr dirty="0" sz="3650" spc="-10" b="1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dirty="0" sz="3650" spc="-15" b="1">
                <a:solidFill>
                  <a:srgbClr val="2A2A2A"/>
                </a:solidFill>
                <a:latin typeface="Times New Roman"/>
                <a:cs typeface="Times New Roman"/>
              </a:rPr>
              <a:t>курсу?</a:t>
            </a:r>
            <a:endParaRPr sz="36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332471" y="3145802"/>
            <a:ext cx="5376545" cy="738505"/>
          </a:xfrm>
          <a:custGeom>
            <a:avLst/>
            <a:gdLst/>
            <a:ahLst/>
            <a:cxnLst/>
            <a:rect l="l" t="t" r="r" b="b"/>
            <a:pathLst>
              <a:path w="5376545" h="738504">
                <a:moveTo>
                  <a:pt x="5376418" y="0"/>
                </a:moveTo>
                <a:lnTo>
                  <a:pt x="0" y="0"/>
                </a:lnTo>
                <a:lnTo>
                  <a:pt x="0" y="738111"/>
                </a:lnTo>
                <a:lnTo>
                  <a:pt x="5376418" y="738111"/>
                </a:lnTo>
                <a:lnTo>
                  <a:pt x="5376418" y="0"/>
                </a:lnTo>
                <a:close/>
              </a:path>
            </a:pathLst>
          </a:custGeom>
          <a:solidFill>
            <a:srgbClr val="89898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332471" y="4024210"/>
            <a:ext cx="5376545" cy="738505"/>
          </a:xfrm>
          <a:custGeom>
            <a:avLst/>
            <a:gdLst/>
            <a:ahLst/>
            <a:cxnLst/>
            <a:rect l="l" t="t" r="r" b="b"/>
            <a:pathLst>
              <a:path w="5376545" h="738504">
                <a:moveTo>
                  <a:pt x="5376418" y="0"/>
                </a:moveTo>
                <a:lnTo>
                  <a:pt x="0" y="0"/>
                </a:lnTo>
                <a:lnTo>
                  <a:pt x="0" y="738098"/>
                </a:lnTo>
                <a:lnTo>
                  <a:pt x="5376418" y="738098"/>
                </a:lnTo>
                <a:lnTo>
                  <a:pt x="5376418" y="0"/>
                </a:lnTo>
                <a:close/>
              </a:path>
            </a:pathLst>
          </a:custGeom>
          <a:solidFill>
            <a:srgbClr val="89898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332471" y="4924207"/>
            <a:ext cx="5376545" cy="1133475"/>
          </a:xfrm>
          <a:custGeom>
            <a:avLst/>
            <a:gdLst/>
            <a:ahLst/>
            <a:cxnLst/>
            <a:rect l="l" t="t" r="r" b="b"/>
            <a:pathLst>
              <a:path w="5376545" h="1133475">
                <a:moveTo>
                  <a:pt x="5376418" y="0"/>
                </a:moveTo>
                <a:lnTo>
                  <a:pt x="0" y="0"/>
                </a:lnTo>
                <a:lnTo>
                  <a:pt x="0" y="1133257"/>
                </a:lnTo>
                <a:lnTo>
                  <a:pt x="5376418" y="1133257"/>
                </a:lnTo>
                <a:lnTo>
                  <a:pt x="5376418" y="0"/>
                </a:lnTo>
                <a:close/>
              </a:path>
            </a:pathLst>
          </a:custGeom>
          <a:solidFill>
            <a:srgbClr val="89898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580007" y="3132048"/>
            <a:ext cx="4681220" cy="2453640"/>
          </a:xfrm>
          <a:prstGeom prst="rect">
            <a:avLst/>
          </a:prstGeom>
        </p:spPr>
        <p:txBody>
          <a:bodyPr wrap="square" lIns="0" tIns="100965" rIns="0" bIns="0" rtlCol="0" vert="horz">
            <a:spAutoFit/>
          </a:bodyPr>
          <a:lstStyle/>
          <a:p>
            <a:pPr marR="414020" indent="12065">
              <a:lnSpc>
                <a:spcPct val="76600"/>
              </a:lnSpc>
              <a:spcBef>
                <a:spcPts val="795"/>
              </a:spcBef>
            </a:pPr>
            <a:r>
              <a:rPr dirty="0" sz="2400" spc="10">
                <a:solidFill>
                  <a:srgbClr val="FFFFFF"/>
                </a:solidFill>
                <a:latin typeface="Microsoft Sans Serif"/>
                <a:cs typeface="Microsoft Sans Serif"/>
              </a:rPr>
              <a:t>Після</a:t>
            </a:r>
            <a:r>
              <a:rPr dirty="0" sz="2400" spc="3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-25">
                <a:solidFill>
                  <a:srgbClr val="FFFFFF"/>
                </a:solidFill>
                <a:latin typeface="Microsoft Sans Serif"/>
                <a:cs typeface="Microsoft Sans Serif"/>
              </a:rPr>
              <a:t>курсу</a:t>
            </a:r>
            <a:r>
              <a:rPr dirty="0" sz="2400" spc="3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10">
                <a:solidFill>
                  <a:srgbClr val="FFFFFF"/>
                </a:solidFill>
                <a:latin typeface="Microsoft Sans Serif"/>
                <a:cs typeface="Microsoft Sans Serif"/>
              </a:rPr>
              <a:t>ви</a:t>
            </a:r>
            <a:r>
              <a:rPr dirty="0" sz="2400" spc="3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Microsoft Sans Serif"/>
                <a:cs typeface="Microsoft Sans Serif"/>
              </a:rPr>
              <a:t>навчитеся </a:t>
            </a:r>
            <a:r>
              <a:rPr dirty="0" sz="2400" spc="-5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2400">
                <a:solidFill>
                  <a:srgbClr val="FFFFFF"/>
                </a:solidFill>
                <a:latin typeface="Microsoft Sans Serif"/>
                <a:cs typeface="Microsoft Sans Serif"/>
              </a:rPr>
              <a:t>створювати</a:t>
            </a:r>
            <a:r>
              <a:rPr dirty="0" sz="2400" spc="2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-15">
                <a:solidFill>
                  <a:srgbClr val="FFFFFF"/>
                </a:solidFill>
                <a:latin typeface="Microsoft Sans Serif"/>
                <a:cs typeface="Microsoft Sans Serif"/>
              </a:rPr>
              <a:t>рекламні</a:t>
            </a:r>
            <a:r>
              <a:rPr dirty="0" sz="2400" spc="2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2400">
                <a:solidFill>
                  <a:srgbClr val="FFFFFF"/>
                </a:solidFill>
                <a:latin typeface="Microsoft Sans Serif"/>
                <a:cs typeface="Microsoft Sans Serif"/>
              </a:rPr>
              <a:t>постери</a:t>
            </a:r>
            <a:endParaRPr sz="2400">
              <a:latin typeface="Microsoft Sans Serif"/>
              <a:cs typeface="Microsoft Sans Serif"/>
            </a:endParaRPr>
          </a:p>
          <a:p>
            <a:pPr marL="24130" marR="481330" indent="-12700">
              <a:lnSpc>
                <a:spcPct val="76600"/>
              </a:lnSpc>
              <a:spcBef>
                <a:spcPts val="2505"/>
              </a:spcBef>
            </a:pPr>
            <a:r>
              <a:rPr dirty="0" sz="2400" spc="-10">
                <a:solidFill>
                  <a:srgbClr val="FFFFFF"/>
                </a:solidFill>
                <a:latin typeface="Microsoft Sans Serif"/>
                <a:cs typeface="Microsoft Sans Serif"/>
              </a:rPr>
              <a:t>Познайомитеся</a:t>
            </a:r>
            <a:r>
              <a:rPr dirty="0" sz="2400" spc="3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-90">
                <a:solidFill>
                  <a:srgbClr val="FFFFFF"/>
                </a:solidFill>
                <a:latin typeface="Microsoft Sans Serif"/>
                <a:cs typeface="Microsoft Sans Serif"/>
              </a:rPr>
              <a:t>з </a:t>
            </a:r>
            <a:r>
              <a:rPr dirty="0" sz="2400" spc="-85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-15">
                <a:solidFill>
                  <a:srgbClr val="FFFFFF"/>
                </a:solidFill>
                <a:latin typeface="Microsoft Sans Serif"/>
                <a:cs typeface="Microsoft Sans Serif"/>
              </a:rPr>
              <a:t>дизайнерськими</a:t>
            </a:r>
            <a:r>
              <a:rPr dirty="0" sz="2400" spc="1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Microsoft Sans Serif"/>
                <a:cs typeface="Microsoft Sans Serif"/>
              </a:rPr>
              <a:t>програмами</a:t>
            </a:r>
            <a:endParaRPr sz="2400">
              <a:latin typeface="Microsoft Sans Serif"/>
              <a:cs typeface="Microsoft Sans Serif"/>
            </a:endParaRPr>
          </a:p>
          <a:p>
            <a:pPr marR="5080" indent="12065">
              <a:lnSpc>
                <a:spcPct val="76600"/>
              </a:lnSpc>
              <a:spcBef>
                <a:spcPts val="2670"/>
              </a:spcBef>
            </a:pPr>
            <a:r>
              <a:rPr dirty="0" sz="2400" spc="-10">
                <a:solidFill>
                  <a:srgbClr val="FFFFFF"/>
                </a:solidFill>
                <a:latin typeface="Microsoft Sans Serif"/>
                <a:cs typeface="Microsoft Sans Serif"/>
              </a:rPr>
              <a:t>Навчитеся</a:t>
            </a:r>
            <a:r>
              <a:rPr dirty="0" sz="2400" spc="2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Microsoft Sans Serif"/>
                <a:cs typeface="Microsoft Sans Serif"/>
              </a:rPr>
              <a:t>розробляти</a:t>
            </a:r>
            <a:r>
              <a:rPr dirty="0" sz="2400" spc="2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10">
                <a:solidFill>
                  <a:srgbClr val="FFFFFF"/>
                </a:solidFill>
                <a:latin typeface="Microsoft Sans Serif"/>
                <a:cs typeface="Microsoft Sans Serif"/>
              </a:rPr>
              <a:t>брифи</a:t>
            </a:r>
            <a:r>
              <a:rPr dirty="0" sz="2400" spc="25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Microsoft Sans Serif"/>
                <a:cs typeface="Microsoft Sans Serif"/>
              </a:rPr>
              <a:t>та </a:t>
            </a:r>
            <a:r>
              <a:rPr dirty="0" sz="2400" spc="-625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2400">
                <a:solidFill>
                  <a:srgbClr val="FFFFFF"/>
                </a:solidFill>
                <a:latin typeface="Microsoft Sans Serif"/>
                <a:cs typeface="Microsoft Sans Serif"/>
              </a:rPr>
              <a:t>працювати</a:t>
            </a:r>
            <a:r>
              <a:rPr dirty="0" sz="2400" spc="3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10">
                <a:solidFill>
                  <a:srgbClr val="FFFFFF"/>
                </a:solidFill>
                <a:latin typeface="Microsoft Sans Serif"/>
                <a:cs typeface="Microsoft Sans Serif"/>
              </a:rPr>
              <a:t>в</a:t>
            </a:r>
            <a:r>
              <a:rPr dirty="0" sz="2400" spc="3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-20">
                <a:solidFill>
                  <a:srgbClr val="FFFFFF"/>
                </a:solidFill>
                <a:latin typeface="Microsoft Sans Serif"/>
                <a:cs typeface="Microsoft Sans Serif"/>
              </a:rPr>
              <a:t>команді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441800" y="5563986"/>
            <a:ext cx="5227955" cy="436245"/>
          </a:xfrm>
          <a:prstGeom prst="rect">
            <a:avLst/>
          </a:prstGeom>
        </p:spPr>
        <p:txBody>
          <a:bodyPr wrap="square" lIns="0" tIns="33020" rIns="0" bIns="0" rtlCol="0" vert="horz">
            <a:spAutoFit/>
          </a:bodyPr>
          <a:lstStyle/>
          <a:p>
            <a:pPr marR="5080">
              <a:lnSpc>
                <a:spcPts val="1550"/>
              </a:lnSpc>
              <a:spcBef>
                <a:spcPts val="260"/>
              </a:spcBef>
            </a:pPr>
            <a:r>
              <a:rPr dirty="0" sz="1400">
                <a:solidFill>
                  <a:srgbClr val="FFFFFF"/>
                </a:solidFill>
                <a:latin typeface="Microsoft Sans Serif"/>
                <a:cs typeface="Microsoft Sans Serif"/>
              </a:rPr>
              <a:t>В</a:t>
            </a:r>
            <a:r>
              <a:rPr dirty="0" sz="1400" spc="2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400" spc="-20">
                <a:solidFill>
                  <a:srgbClr val="FFFFFF"/>
                </a:solidFill>
                <a:latin typeface="Microsoft Sans Serif"/>
                <a:cs typeface="Microsoft Sans Serif"/>
              </a:rPr>
              <a:t>команді</a:t>
            </a:r>
            <a:r>
              <a:rPr dirty="0" sz="1400" spc="2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400">
                <a:solidFill>
                  <a:srgbClr val="FFFFFF"/>
                </a:solidFill>
                <a:latin typeface="Microsoft Sans Serif"/>
                <a:cs typeface="Microsoft Sans Serif"/>
              </a:rPr>
              <a:t>ви</a:t>
            </a:r>
            <a:r>
              <a:rPr dirty="0" sz="1400" spc="2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400" spc="-15">
                <a:solidFill>
                  <a:srgbClr val="FFFFFF"/>
                </a:solidFill>
                <a:latin typeface="Microsoft Sans Serif"/>
                <a:cs typeface="Microsoft Sans Serif"/>
              </a:rPr>
              <a:t>розробите</a:t>
            </a:r>
            <a:r>
              <a:rPr dirty="0" sz="1400" spc="2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400" spc="-15">
                <a:solidFill>
                  <a:srgbClr val="FFFFFF"/>
                </a:solidFill>
                <a:latin typeface="Microsoft Sans Serif"/>
                <a:cs typeface="Microsoft Sans Serif"/>
              </a:rPr>
              <a:t>фірмову</a:t>
            </a:r>
            <a:r>
              <a:rPr dirty="0" sz="1400" spc="2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400" spc="-20">
                <a:solidFill>
                  <a:srgbClr val="FFFFFF"/>
                </a:solidFill>
                <a:latin typeface="Microsoft Sans Serif"/>
                <a:cs typeface="Microsoft Sans Serif"/>
              </a:rPr>
              <a:t>символіку</a:t>
            </a:r>
            <a:r>
              <a:rPr dirty="0" sz="1400" spc="2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400" spc="-15">
                <a:solidFill>
                  <a:srgbClr val="FFFFFF"/>
                </a:solidFill>
                <a:latin typeface="Microsoft Sans Serif"/>
                <a:cs typeface="Microsoft Sans Serif"/>
              </a:rPr>
              <a:t>та</a:t>
            </a:r>
            <a:r>
              <a:rPr dirty="0" sz="1400" spc="25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400" spc="-30">
                <a:solidFill>
                  <a:srgbClr val="FFFFFF"/>
                </a:solidFill>
                <a:latin typeface="Microsoft Sans Serif"/>
                <a:cs typeface="Microsoft Sans Serif"/>
              </a:rPr>
              <a:t>пакет</a:t>
            </a:r>
            <a:r>
              <a:rPr dirty="0" sz="1400" spc="2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400" spc="-15">
                <a:solidFill>
                  <a:srgbClr val="FFFFFF"/>
                </a:solidFill>
                <a:latin typeface="Microsoft Sans Serif"/>
                <a:cs typeface="Microsoft Sans Serif"/>
              </a:rPr>
              <a:t>рекламних </a:t>
            </a:r>
            <a:r>
              <a:rPr dirty="0" sz="1400" spc="-36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400" spc="-20">
                <a:solidFill>
                  <a:srgbClr val="FFFFFF"/>
                </a:solidFill>
                <a:latin typeface="Microsoft Sans Serif"/>
                <a:cs typeface="Microsoft Sans Serif"/>
              </a:rPr>
              <a:t>продуктів</a:t>
            </a:r>
            <a:r>
              <a:rPr dirty="0" sz="1400" spc="15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400" spc="5">
                <a:solidFill>
                  <a:srgbClr val="FFFFFF"/>
                </a:solidFill>
                <a:latin typeface="Microsoft Sans Serif"/>
                <a:cs typeface="Microsoft Sans Serif"/>
              </a:rPr>
              <a:t>для</a:t>
            </a:r>
            <a:r>
              <a:rPr dirty="0" sz="1400" spc="15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400" spc="5">
                <a:solidFill>
                  <a:srgbClr val="FFFFFF"/>
                </a:solidFill>
                <a:latin typeface="Microsoft Sans Serif"/>
                <a:cs typeface="Microsoft Sans Serif"/>
              </a:rPr>
              <a:t>реальної</a:t>
            </a:r>
            <a:r>
              <a:rPr dirty="0" sz="1400" spc="15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400" spc="-10">
                <a:solidFill>
                  <a:srgbClr val="FFFFFF"/>
                </a:solidFill>
                <a:latin typeface="Microsoft Sans Serif"/>
                <a:cs typeface="Microsoft Sans Serif"/>
              </a:rPr>
              <a:t>організації</a:t>
            </a:r>
            <a:endParaRPr sz="1400">
              <a:latin typeface="Microsoft Sans Serif"/>
              <a:cs typeface="Microsoft Sans Serif"/>
            </a:endParaRPr>
          </a:p>
        </p:txBody>
      </p:sp>
      <p:pic>
        <p:nvPicPr>
          <p:cNvPr id="21" name="object 21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6037364" y="1434014"/>
            <a:ext cx="1640674" cy="314877"/>
          </a:xfrm>
          <a:prstGeom prst="rect">
            <a:avLst/>
          </a:prstGeom>
        </p:spPr>
      </p:pic>
      <p:sp>
        <p:nvSpPr>
          <p:cNvPr id="22" name="object 22"/>
          <p:cNvSpPr txBox="1"/>
          <p:nvPr/>
        </p:nvSpPr>
        <p:spPr>
          <a:xfrm>
            <a:off x="6371577" y="1817014"/>
            <a:ext cx="835660" cy="29464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750" spc="10" b="1">
                <a:solidFill>
                  <a:srgbClr val="5B5B5B"/>
                </a:solidFill>
                <a:latin typeface="Arial"/>
                <a:cs typeface="Arial"/>
              </a:rPr>
              <a:t>вибо</a:t>
            </a:r>
            <a:r>
              <a:rPr dirty="0" sz="1750" spc="-20" b="1">
                <a:solidFill>
                  <a:srgbClr val="5B5B5B"/>
                </a:solidFill>
                <a:latin typeface="Arial"/>
                <a:cs typeface="Arial"/>
              </a:rPr>
              <a:t>р</a:t>
            </a:r>
            <a:r>
              <a:rPr dirty="0" sz="1750" spc="5" b="1">
                <a:solidFill>
                  <a:srgbClr val="5B5B5B"/>
                </a:solidFill>
                <a:latin typeface="Arial"/>
                <a:cs typeface="Arial"/>
              </a:rPr>
              <a:t>у</a:t>
            </a:r>
            <a:endParaRPr sz="17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388633" y="1621815"/>
            <a:ext cx="1307465" cy="29464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750" spc="5" b="1">
                <a:solidFill>
                  <a:srgbClr val="5B5B5B"/>
                </a:solidFill>
                <a:latin typeface="Arial"/>
                <a:cs typeface="Arial"/>
              </a:rPr>
              <a:t>дисципліна</a:t>
            </a:r>
            <a:endParaRPr sz="17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09084" y="3728453"/>
            <a:ext cx="1962785" cy="1201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500"/>
              </a:lnSpc>
              <a:spcBef>
                <a:spcPts val="100"/>
              </a:spcBef>
            </a:pPr>
            <a:r>
              <a:rPr dirty="0" sz="2400" spc="-70">
                <a:solidFill>
                  <a:srgbClr val="5B5B5B"/>
                </a:solidFill>
                <a:latin typeface="Microsoft Sans Serif"/>
                <a:cs typeface="Microsoft Sans Serif"/>
              </a:rPr>
              <a:t>Дякую</a:t>
            </a:r>
            <a:endParaRPr sz="2400">
              <a:latin typeface="Microsoft Sans Serif"/>
              <a:cs typeface="Microsoft Sans Serif"/>
            </a:endParaRPr>
          </a:p>
          <a:p>
            <a:pPr marL="363855">
              <a:lnSpc>
                <a:spcPts val="2470"/>
              </a:lnSpc>
            </a:pPr>
            <a:r>
              <a:rPr dirty="0" sz="2400" spc="-50">
                <a:solidFill>
                  <a:srgbClr val="5B5B5B"/>
                </a:solidFill>
                <a:latin typeface="Microsoft Sans Serif"/>
                <a:cs typeface="Microsoft Sans Serif"/>
              </a:rPr>
              <a:t>за</a:t>
            </a:r>
            <a:r>
              <a:rPr dirty="0" sz="2400" spc="-15">
                <a:solidFill>
                  <a:srgbClr val="5B5B5B"/>
                </a:solidFill>
                <a:latin typeface="Microsoft Sans Serif"/>
                <a:cs typeface="Microsoft Sans Serif"/>
              </a:rPr>
              <a:t> увагу!</a:t>
            </a:r>
            <a:endParaRPr sz="2400">
              <a:latin typeface="Microsoft Sans Serif"/>
              <a:cs typeface="Microsoft Sans Serif"/>
            </a:endParaRPr>
          </a:p>
          <a:p>
            <a:pPr marL="353695" marR="5080">
              <a:lnSpc>
                <a:spcPts val="2090"/>
              </a:lnSpc>
              <a:spcBef>
                <a:spcPts val="145"/>
              </a:spcBef>
            </a:pPr>
            <a:r>
              <a:rPr dirty="0" sz="1850">
                <a:solidFill>
                  <a:srgbClr val="5B5B5B"/>
                </a:solidFill>
                <a:latin typeface="Microsoft Sans Serif"/>
                <a:cs typeface="Microsoft Sans Serif"/>
              </a:rPr>
              <a:t>Вардан </a:t>
            </a:r>
            <a:r>
              <a:rPr dirty="0" sz="1850" spc="5">
                <a:solidFill>
                  <a:srgbClr val="5B5B5B"/>
                </a:solidFill>
                <a:latin typeface="Microsoft Sans Serif"/>
                <a:cs typeface="Microsoft Sans Serif"/>
              </a:rPr>
              <a:t> </a:t>
            </a:r>
            <a:r>
              <a:rPr dirty="0" sz="1850" spc="-55">
                <a:solidFill>
                  <a:srgbClr val="5B5B5B"/>
                </a:solidFill>
                <a:latin typeface="Microsoft Sans Serif"/>
                <a:cs typeface="Microsoft Sans Serif"/>
              </a:rPr>
              <a:t>В</a:t>
            </a:r>
            <a:r>
              <a:rPr dirty="0" sz="1850" spc="10">
                <a:solidFill>
                  <a:srgbClr val="5B5B5B"/>
                </a:solidFill>
                <a:latin typeface="Microsoft Sans Serif"/>
                <a:cs typeface="Microsoft Sans Serif"/>
              </a:rPr>
              <a:t>А</a:t>
            </a:r>
            <a:r>
              <a:rPr dirty="0" sz="1850" spc="-120">
                <a:solidFill>
                  <a:srgbClr val="5B5B5B"/>
                </a:solidFill>
                <a:latin typeface="Microsoft Sans Serif"/>
                <a:cs typeface="Microsoft Sans Serif"/>
              </a:rPr>
              <a:t>Р</a:t>
            </a:r>
            <a:r>
              <a:rPr dirty="0" sz="1850" spc="-50">
                <a:solidFill>
                  <a:srgbClr val="5B5B5B"/>
                </a:solidFill>
                <a:latin typeface="Microsoft Sans Serif"/>
                <a:cs typeface="Microsoft Sans Serif"/>
              </a:rPr>
              <a:t>ДЕ</a:t>
            </a:r>
            <a:r>
              <a:rPr dirty="0" sz="1850" spc="-110">
                <a:solidFill>
                  <a:srgbClr val="5B5B5B"/>
                </a:solidFill>
                <a:latin typeface="Microsoft Sans Serif"/>
                <a:cs typeface="Microsoft Sans Serif"/>
              </a:rPr>
              <a:t>В</a:t>
            </a:r>
            <a:r>
              <a:rPr dirty="0" sz="1850" spc="15">
                <a:solidFill>
                  <a:srgbClr val="5B5B5B"/>
                </a:solidFill>
                <a:latin typeface="Microsoft Sans Serif"/>
                <a:cs typeface="Microsoft Sans Serif"/>
              </a:rPr>
              <a:t>АНЯН</a:t>
            </a:r>
            <a:endParaRPr sz="1850">
              <a:latin typeface="Microsoft Sans Serif"/>
              <a:cs typeface="Microsoft Sans Serif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78641" y="4984936"/>
            <a:ext cx="1021049" cy="195958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181828" y="5097017"/>
            <a:ext cx="833755" cy="314960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 indent="10160">
              <a:lnSpc>
                <a:spcPct val="72500"/>
              </a:lnSpc>
              <a:spcBef>
                <a:spcPts val="459"/>
              </a:spcBef>
            </a:pPr>
            <a:r>
              <a:rPr dirty="0" sz="1100" b="1">
                <a:solidFill>
                  <a:srgbClr val="5B5B5B"/>
                </a:solidFill>
                <a:latin typeface="Arial"/>
                <a:cs typeface="Arial"/>
              </a:rPr>
              <a:t>дисципліна  </a:t>
            </a:r>
            <a:r>
              <a:rPr dirty="0" sz="1100" spc="-5" b="1">
                <a:solidFill>
                  <a:srgbClr val="5B5B5B"/>
                </a:solidFill>
                <a:latin typeface="Arial"/>
                <a:cs typeface="Arial"/>
              </a:rPr>
              <a:t>вибору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-690"/>
              <a:t>изайну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274707" y="2216467"/>
            <a:ext cx="1592580" cy="4540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800" spc="-595" b="1">
                <a:solidFill>
                  <a:srgbClr val="FFFFFF"/>
                </a:solidFill>
                <a:latin typeface="Arial"/>
                <a:cs typeface="Arial"/>
              </a:rPr>
              <a:t>в</a:t>
            </a:r>
            <a:r>
              <a:rPr dirty="0" sz="2800" spc="-36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spc="-505" b="1">
                <a:solidFill>
                  <a:srgbClr val="FFFFFF"/>
                </a:solidFill>
                <a:latin typeface="Arial"/>
                <a:cs typeface="Arial"/>
              </a:rPr>
              <a:t>маркетингу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Sony</dc:creator>
  <dc:title>презентація ТДМ.cdr</dc:title>
  <dcterms:created xsi:type="dcterms:W3CDTF">2024-09-12T16:31:22Z</dcterms:created>
  <dcterms:modified xsi:type="dcterms:W3CDTF">2024-09-12T16:31:22Z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2023-09-22T00:00:00Z</vt:filetime>
  </property>
  <property fmtid="{D5CDD505-2E9C-101B-9397-08002B2CF9AE}" pid="3" name="Creator">
    <vt:lpwstr>CorelDRAW 2020</vt:lpwstr>
  </property>
  <property fmtid="{D5CDD505-2E9C-101B-9397-08002B2CF9AE}" pid="4" name="LastSaved">
    <vt:filetime>2024-09-12T00:00:00Z</vt:filetime>
  </property>
</Properties>
</file>