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86826" y="5264150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914349"/>
                </a:moveTo>
                <a:lnTo>
                  <a:pt x="0" y="0"/>
                </a:lnTo>
              </a:path>
            </a:pathLst>
          </a:custGeom>
          <a:ln w="19050">
            <a:solidFill>
              <a:srgbClr val="99CA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15875">
            <a:solidFill>
              <a:srgbClr val="6E942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626608" y="1139952"/>
            <a:ext cx="1699260" cy="10160"/>
          </a:xfrm>
          <a:custGeom>
            <a:avLst/>
            <a:gdLst/>
            <a:ahLst/>
            <a:cxnLst/>
            <a:rect l="l" t="t" r="r" b="b"/>
            <a:pathLst>
              <a:path w="1699259" h="10159">
                <a:moveTo>
                  <a:pt x="1699260" y="0"/>
                </a:moveTo>
                <a:lnTo>
                  <a:pt x="0" y="0"/>
                </a:lnTo>
                <a:lnTo>
                  <a:pt x="0" y="10160"/>
                </a:lnTo>
                <a:lnTo>
                  <a:pt x="1699260" y="10160"/>
                </a:lnTo>
                <a:lnTo>
                  <a:pt x="1699260" y="0"/>
                </a:lnTo>
                <a:close/>
              </a:path>
            </a:pathLst>
          </a:custGeom>
          <a:solidFill>
            <a:srgbClr val="6B9F2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000" y="826261"/>
            <a:ext cx="0" cy="914400"/>
          </a:xfrm>
          <a:custGeom>
            <a:avLst/>
            <a:gdLst/>
            <a:ahLst/>
            <a:cxnLst/>
            <a:rect l="l" t="t" r="r" b="b"/>
            <a:pathLst>
              <a:path w="0"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19050">
            <a:solidFill>
              <a:srgbClr val="99CA3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5066" y="-363918"/>
            <a:ext cx="2546984" cy="2639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74815" y="2053272"/>
            <a:ext cx="4884420" cy="1687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chemeClr val="bg1"/>
                </a:solidFill>
                <a:latin typeface="Bahnschrift"/>
                <a:cs typeface="Bahnschrif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ek-architecture.com.ua/uk/arhitektura-uk/stili-suchasnoi-arhitekturi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100" y="4913566"/>
            <a:ext cx="7651115" cy="1397635"/>
          </a:xfrm>
          <a:prstGeom prst="rect"/>
        </p:spPr>
        <p:txBody>
          <a:bodyPr wrap="square" lIns="0" tIns="160020" rIns="0" bIns="0" rtlCol="0" vert="horz">
            <a:spAutoFit/>
          </a:bodyPr>
          <a:lstStyle/>
          <a:p>
            <a:pPr marL="12700" marR="5080" indent="2329815">
              <a:lnSpc>
                <a:spcPts val="4800"/>
              </a:lnSpc>
              <a:spcBef>
                <a:spcPts val="1260"/>
              </a:spcBef>
            </a:pPr>
            <a:r>
              <a:rPr dirty="0" sz="5000" spc="-155">
                <a:solidFill>
                  <a:srgbClr val="000000"/>
                </a:solidFill>
              </a:rPr>
              <a:t>ІСТОРІЯ</a:t>
            </a:r>
            <a:r>
              <a:rPr dirty="0" sz="5000" spc="-150">
                <a:solidFill>
                  <a:srgbClr val="000000"/>
                </a:solidFill>
              </a:rPr>
              <a:t> </a:t>
            </a:r>
            <a:r>
              <a:rPr dirty="0" sz="5000" spc="-305">
                <a:solidFill>
                  <a:srgbClr val="000000"/>
                </a:solidFill>
              </a:rPr>
              <a:t>КУЛЬТУРИ, </a:t>
            </a:r>
            <a:r>
              <a:rPr dirty="0" sz="5000" spc="-840">
                <a:solidFill>
                  <a:srgbClr val="000000"/>
                </a:solidFill>
              </a:rPr>
              <a:t> </a:t>
            </a:r>
            <a:r>
              <a:rPr dirty="0" sz="5000" spc="-290">
                <a:solidFill>
                  <a:srgbClr val="000000"/>
                </a:solidFill>
              </a:rPr>
              <a:t>МИСТЕЦТВА</a:t>
            </a:r>
            <a:r>
              <a:rPr dirty="0" sz="5000" spc="130">
                <a:solidFill>
                  <a:srgbClr val="000000"/>
                </a:solidFill>
              </a:rPr>
              <a:t> </a:t>
            </a:r>
            <a:r>
              <a:rPr dirty="0" sz="5000">
                <a:solidFill>
                  <a:srgbClr val="000000"/>
                </a:solidFill>
              </a:rPr>
              <a:t>Й</a:t>
            </a:r>
            <a:r>
              <a:rPr dirty="0" sz="5000" spc="30">
                <a:solidFill>
                  <a:srgbClr val="000000"/>
                </a:solidFill>
              </a:rPr>
              <a:t> </a:t>
            </a:r>
            <a:r>
              <a:rPr dirty="0" sz="5000" spc="-225">
                <a:solidFill>
                  <a:srgbClr val="000000"/>
                </a:solidFill>
              </a:rPr>
              <a:t>АРХІТЕКТУРИ</a:t>
            </a:r>
            <a:endParaRPr sz="5000"/>
          </a:p>
        </p:txBody>
      </p:sp>
      <p:sp>
        <p:nvSpPr>
          <p:cNvPr id="3" name="object 3"/>
          <p:cNvSpPr txBox="1"/>
          <p:nvPr/>
        </p:nvSpPr>
        <p:spPr>
          <a:xfrm>
            <a:off x="8691244" y="5528627"/>
            <a:ext cx="21793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0D0D0D"/>
                </a:solidFill>
                <a:latin typeface="Calibri"/>
                <a:cs typeface="Calibri"/>
              </a:rPr>
              <a:t>Вибіркова</a:t>
            </a:r>
            <a:r>
              <a:rPr dirty="0" sz="1800" spc="-5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Calibri"/>
                <a:cs typeface="Calibri"/>
              </a:rPr>
              <a:t>дисципліна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31283" y="2122677"/>
            <a:ext cx="1436877" cy="14587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-7937" y="0"/>
            <a:ext cx="12207875" cy="6873875"/>
            <a:chOff x="-7937" y="0"/>
            <a:chExt cx="12207875" cy="687387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12192000" cy="6858000"/>
            </a:xfrm>
            <a:custGeom>
              <a:avLst/>
              <a:gdLst/>
              <a:ahLst/>
              <a:cxnLst/>
              <a:rect l="l" t="t" r="r" b="b"/>
              <a:pathLst>
                <a:path w="12192000" h="6858000">
                  <a:moveTo>
                    <a:pt x="0" y="6858000"/>
                  </a:moveTo>
                  <a:lnTo>
                    <a:pt x="12192000" y="685800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587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04" y="2601721"/>
              <a:ext cx="12188895" cy="2307716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41450" y="260032"/>
            <a:ext cx="1468120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0" b="1">
                <a:solidFill>
                  <a:srgbClr val="FFCC00"/>
                </a:solidFill>
                <a:latin typeface="Arial"/>
                <a:cs typeface="Arial"/>
              </a:rPr>
              <a:t>Про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760470" y="270509"/>
            <a:ext cx="6871970" cy="21882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83515">
              <a:lnSpc>
                <a:spcPct val="100000"/>
              </a:lnSpc>
              <a:spcBef>
                <a:spcPts val="100"/>
              </a:spcBef>
            </a:pP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га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11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ак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оно</a:t>
            </a:r>
            <a:r>
              <a:rPr dirty="0" sz="3200" spc="-31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но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10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ф</a:t>
            </a:r>
            <a:r>
              <a:rPr dirty="0" sz="3200" spc="-160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95">
                <a:solidFill>
                  <a:srgbClr val="FFFFFF"/>
                </a:solidFill>
                <a:latin typeface="Bahnschrift"/>
                <a:cs typeface="Bahnschrift"/>
              </a:rPr>
              <a:t>ц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  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культури</a:t>
            </a:r>
            <a:endParaRPr sz="3200">
              <a:latin typeface="Bahnschrift"/>
              <a:cs typeface="Bahnschrift"/>
            </a:endParaRPr>
          </a:p>
          <a:p>
            <a:pPr marL="12700" marR="5080">
              <a:lnSpc>
                <a:spcPct val="100000"/>
              </a:lnSpc>
              <a:spcBef>
                <a:spcPts val="1664"/>
              </a:spcBef>
            </a:pP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йвид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тн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475">
                <a:solidFill>
                  <a:srgbClr val="FFFFFF"/>
                </a:solidFill>
                <a:latin typeface="Bahnschrift"/>
                <a:cs typeface="Bahnschrift"/>
              </a:rPr>
              <a:t>ш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12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75">
                <a:solidFill>
                  <a:srgbClr val="FFFFFF"/>
                </a:solidFill>
                <a:latin typeface="Bahnschrift"/>
                <a:cs typeface="Bahnschrift"/>
              </a:rPr>
              <a:t>д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190">
                <a:solidFill>
                  <a:srgbClr val="FFFFFF"/>
                </a:solidFill>
                <a:latin typeface="Bahnschrift"/>
                <a:cs typeface="Bahnschrift"/>
              </a:rPr>
              <a:t>г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5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г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8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  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16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75">
                <a:solidFill>
                  <a:srgbClr val="FFFFFF"/>
                </a:solidFill>
                <a:latin typeface="Bahnschrift"/>
                <a:cs typeface="Bahnschrift"/>
              </a:rPr>
              <a:t>б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65">
                <a:solidFill>
                  <a:srgbClr val="FFFFFF"/>
                </a:solidFill>
                <a:latin typeface="Bahnschrift"/>
                <a:cs typeface="Bahnschrift"/>
              </a:rPr>
              <a:t>жно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г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9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10">
                <a:solidFill>
                  <a:srgbClr val="FFFFFF"/>
                </a:solidFill>
                <a:latin typeface="Bahnschrift"/>
                <a:cs typeface="Bahnschrift"/>
              </a:rPr>
              <a:t>ми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ц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endParaRPr sz="3200">
              <a:latin typeface="Bahnschrift"/>
              <a:cs typeface="Bahnschrif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60470" y="4798193"/>
            <a:ext cx="7920990" cy="1798955"/>
          </a:xfrm>
          <a:prstGeom prst="rect">
            <a:avLst/>
          </a:prstGeom>
        </p:spPr>
        <p:txBody>
          <a:bodyPr wrap="square" lIns="0" tIns="167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п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овто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4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3200" spc="1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endParaRPr sz="3200">
              <a:latin typeface="Bahnschrift"/>
              <a:cs typeface="Bahnschrift"/>
            </a:endParaRPr>
          </a:p>
          <a:p>
            <a:pPr marL="12700" marR="5080">
              <a:lnSpc>
                <a:spcPct val="100000"/>
              </a:lnSpc>
              <a:spcBef>
                <a:spcPts val="1215"/>
              </a:spcBef>
            </a:pP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5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65">
                <a:solidFill>
                  <a:srgbClr val="FFFFFF"/>
                </a:solidFill>
                <a:latin typeface="Bahnschrift"/>
                <a:cs typeface="Bahnschrift"/>
              </a:rPr>
              <a:t>ченн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3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12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05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95">
                <a:solidFill>
                  <a:srgbClr val="FFFFFF"/>
                </a:solidFill>
                <a:latin typeface="Bahnschrift"/>
                <a:cs typeface="Bahnschrift"/>
              </a:rPr>
              <a:t>ц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кра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3200" spc="1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8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то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й  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спадщині</a:t>
            </a:r>
            <a:endParaRPr sz="3200">
              <a:latin typeface="Bahnschrift"/>
              <a:cs typeface="Bahnschrif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200255" cy="6873875"/>
            <a:chOff x="0" y="0"/>
            <a:chExt cx="12200255" cy="6873875"/>
          </a:xfrm>
        </p:grpSpPr>
        <p:sp>
          <p:nvSpPr>
            <p:cNvPr id="3" name="object 3"/>
            <p:cNvSpPr/>
            <p:nvPr/>
          </p:nvSpPr>
          <p:spPr>
            <a:xfrm>
              <a:off x="2677922" y="0"/>
              <a:ext cx="9514205" cy="6858000"/>
            </a:xfrm>
            <a:custGeom>
              <a:avLst/>
              <a:gdLst/>
              <a:ahLst/>
              <a:cxnLst/>
              <a:rect l="l" t="t" r="r" b="b"/>
              <a:pathLst>
                <a:path w="9514205" h="6858000">
                  <a:moveTo>
                    <a:pt x="951407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514078" y="6858000"/>
                  </a:lnTo>
                  <a:lnTo>
                    <a:pt x="95140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677922" y="0"/>
              <a:ext cx="9514205" cy="6858000"/>
            </a:xfrm>
            <a:custGeom>
              <a:avLst/>
              <a:gdLst/>
              <a:ahLst/>
              <a:cxnLst/>
              <a:rect l="l" t="t" r="r" b="b"/>
              <a:pathLst>
                <a:path w="9514205" h="6858000">
                  <a:moveTo>
                    <a:pt x="0" y="6858000"/>
                  </a:moveTo>
                  <a:lnTo>
                    <a:pt x="9514078" y="6858000"/>
                  </a:lnTo>
                  <a:lnTo>
                    <a:pt x="9514078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587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6476"/>
              <a:ext cx="6476999" cy="6851521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441450" y="260032"/>
            <a:ext cx="146812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100" b="1">
                <a:solidFill>
                  <a:srgbClr val="FFFFFF"/>
                </a:solidFill>
                <a:latin typeface="Arial"/>
                <a:cs typeface="Arial"/>
              </a:rPr>
              <a:t>Про</a:t>
            </a:r>
            <a:endParaRPr sz="6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18525" y="768286"/>
            <a:ext cx="283146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380">
                <a:solidFill>
                  <a:srgbClr val="FFFFFF"/>
                </a:solidFill>
                <a:latin typeface="Bahnschrift"/>
                <a:cs typeface="Bahnschrift"/>
              </a:rPr>
              <a:t>напрямки,</a:t>
            </a:r>
            <a:endParaRPr sz="5400">
              <a:latin typeface="Bahnschrift"/>
              <a:cs typeface="Bahnschrif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65100" marR="5080" indent="-152400">
              <a:lnSpc>
                <a:spcPct val="142900"/>
              </a:lnSpc>
              <a:spcBef>
                <a:spcPts val="100"/>
              </a:spcBef>
            </a:pPr>
            <a:r>
              <a:rPr dirty="0" spc="-530"/>
              <a:t>т</a:t>
            </a:r>
            <a:r>
              <a:rPr dirty="0" spc="-434"/>
              <a:t>ер</a:t>
            </a:r>
            <a:r>
              <a:rPr dirty="0" spc="-580"/>
              <a:t>м</a:t>
            </a:r>
            <a:r>
              <a:rPr dirty="0" spc="-175"/>
              <a:t>і</a:t>
            </a:r>
            <a:r>
              <a:rPr dirty="0" spc="-530"/>
              <a:t>ни</a:t>
            </a:r>
            <a:r>
              <a:rPr dirty="0"/>
              <a:t>,  </a:t>
            </a:r>
            <a:r>
              <a:rPr dirty="0" spc="-405"/>
              <a:t>етапи,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marL="12700" marR="5080" indent="1754505">
              <a:lnSpc>
                <a:spcPts val="6600"/>
              </a:lnSpc>
              <a:spcBef>
                <a:spcPts val="85"/>
              </a:spcBef>
            </a:pPr>
            <a:r>
              <a:rPr dirty="0" spc="-400"/>
              <a:t>шедеври </a:t>
            </a:r>
            <a:r>
              <a:rPr dirty="0" spc="-395"/>
              <a:t> </a:t>
            </a:r>
            <a:r>
              <a:rPr dirty="0" spc="-335"/>
              <a:t>с</a:t>
            </a:r>
            <a:r>
              <a:rPr dirty="0" spc="-425"/>
              <a:t>в</a:t>
            </a:r>
            <a:r>
              <a:rPr dirty="0" spc="-145"/>
              <a:t>і</a:t>
            </a:r>
            <a:r>
              <a:rPr dirty="0" spc="-484"/>
              <a:t>то</a:t>
            </a:r>
            <a:r>
              <a:rPr dirty="0" spc="-425"/>
              <a:t>во</a:t>
            </a:r>
            <a:r>
              <a:rPr dirty="0"/>
              <a:t>ї</a:t>
            </a:r>
            <a:r>
              <a:rPr dirty="0" spc="195"/>
              <a:t> </a:t>
            </a:r>
            <a:r>
              <a:rPr dirty="0" spc="-350"/>
              <a:t>к</a:t>
            </a:r>
            <a:r>
              <a:rPr dirty="0" spc="-295"/>
              <a:t>у</a:t>
            </a:r>
            <a:r>
              <a:rPr dirty="0" spc="-450"/>
              <a:t>л</a:t>
            </a:r>
            <a:r>
              <a:rPr dirty="0" spc="-390"/>
              <a:t>ь</a:t>
            </a:r>
            <a:r>
              <a:rPr dirty="0" spc="-484"/>
              <a:t>т</a:t>
            </a:r>
            <a:r>
              <a:rPr dirty="0" spc="-295"/>
              <a:t>у</a:t>
            </a:r>
            <a:r>
              <a:rPr dirty="0" spc="-385"/>
              <a:t>р</a:t>
            </a:r>
            <a:r>
              <a:rPr dirty="0"/>
              <a:t>и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441450" y="3962336"/>
            <a:ext cx="146812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100" b="1">
                <a:solidFill>
                  <a:srgbClr val="FFFFFF"/>
                </a:solidFill>
                <a:latin typeface="Arial"/>
                <a:cs typeface="Arial"/>
              </a:rPr>
              <a:t>Про</a:t>
            </a:r>
            <a:endParaRPr sz="6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85609" y="4536440"/>
            <a:ext cx="3448685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335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5400" spc="-385">
                <a:solidFill>
                  <a:srgbClr val="FFFFFF"/>
                </a:solidFill>
                <a:latin typeface="Bahnschrift"/>
                <a:cs typeface="Bahnschrift"/>
              </a:rPr>
              <a:t>рх</a:t>
            </a:r>
            <a:r>
              <a:rPr dirty="0" sz="5400" spc="-13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5400" spc="-484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5400" spc="-390">
                <a:solidFill>
                  <a:srgbClr val="FFFFFF"/>
                </a:solidFill>
                <a:latin typeface="Bahnschrift"/>
                <a:cs typeface="Bahnschrift"/>
              </a:rPr>
              <a:t>ек</a:t>
            </a:r>
            <a:r>
              <a:rPr dirty="0" sz="5400" spc="-484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5400" spc="-29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5400" spc="-37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5400" spc="-48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5400">
                <a:solidFill>
                  <a:srgbClr val="FFFFFF"/>
                </a:solidFill>
                <a:latin typeface="Bahnschrift"/>
                <a:cs typeface="Bahnschrift"/>
              </a:rPr>
              <a:t>і  </a:t>
            </a:r>
            <a:r>
              <a:rPr dirty="0" sz="5400" spc="-335">
                <a:solidFill>
                  <a:srgbClr val="FFFFFF"/>
                </a:solidFill>
                <a:latin typeface="Bahnschrift"/>
                <a:cs typeface="Bahnschrift"/>
              </a:rPr>
              <a:t>пам’ятки</a:t>
            </a:r>
            <a:endParaRPr sz="5400">
              <a:latin typeface="Bahnschrift"/>
              <a:cs typeface="Bahnschrif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78665" cy="6858000"/>
            <a:chOff x="0" y="0"/>
            <a:chExt cx="12178665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371574"/>
              <a:ext cx="3603116" cy="443204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30651" y="0"/>
              <a:ext cx="8747506" cy="685799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4108703" y="267906"/>
            <a:ext cx="519239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0" spc="-53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6000" spc="-500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6000" spc="-49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6000" spc="-43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600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6000" spc="-16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6000" spc="-580">
                <a:solidFill>
                  <a:srgbClr val="FFFFFF"/>
                </a:solidFill>
                <a:latin typeface="Bahnschrift"/>
                <a:cs typeface="Bahnschrift"/>
              </a:rPr>
              <a:t>ми</a:t>
            </a:r>
            <a:r>
              <a:rPr dirty="0" sz="6000" spc="-36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6000" spc="-53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6000" spc="-434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6000" spc="-550">
                <a:solidFill>
                  <a:srgbClr val="FFFFFF"/>
                </a:solidFill>
                <a:latin typeface="Bahnschrift"/>
                <a:cs typeface="Bahnschrift"/>
              </a:rPr>
              <a:t>цт</a:t>
            </a:r>
            <a:r>
              <a:rPr dirty="0" sz="6000" spc="-475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60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endParaRPr sz="6000">
              <a:latin typeface="Bahnschrift"/>
              <a:cs typeface="Bahnschrif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17670" y="3744341"/>
            <a:ext cx="5990590" cy="2477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78155">
              <a:lnSpc>
                <a:spcPct val="100000"/>
              </a:lnSpc>
              <a:spcBef>
                <a:spcPts val="100"/>
              </a:spcBef>
            </a:pPr>
            <a:r>
              <a:rPr dirty="0" sz="4000" spc="-245">
                <a:solidFill>
                  <a:srgbClr val="FFFFFF"/>
                </a:solidFill>
                <a:latin typeface="Bahnschrift"/>
                <a:cs typeface="Bahnschrift"/>
              </a:rPr>
              <a:t>є</a:t>
            </a:r>
            <a:r>
              <a:rPr dirty="0" sz="4000" spc="-290">
                <a:solidFill>
                  <a:srgbClr val="FFFFFF"/>
                </a:solidFill>
                <a:latin typeface="Bahnschrift"/>
                <a:cs typeface="Bahnschrift"/>
              </a:rPr>
              <a:t>вроп</a:t>
            </a:r>
            <a:r>
              <a:rPr dirty="0" sz="4000" spc="-28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4000" spc="-345">
                <a:solidFill>
                  <a:srgbClr val="FFFFFF"/>
                </a:solidFill>
                <a:latin typeface="Bahnschrift"/>
                <a:cs typeface="Bahnschrift"/>
              </a:rPr>
              <a:t>й</a:t>
            </a:r>
            <a:r>
              <a:rPr dirty="0" sz="4000" spc="-24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4000" spc="-290">
                <a:solidFill>
                  <a:srgbClr val="FFFFFF"/>
                </a:solidFill>
                <a:latin typeface="Bahnschrift"/>
                <a:cs typeface="Bahnschrift"/>
              </a:rPr>
              <a:t>ьк</a:t>
            </a:r>
            <a:r>
              <a:rPr dirty="0" sz="400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4000" spc="-8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4000" spc="-36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40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4000" spc="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4000" spc="-220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4000" spc="-260">
                <a:solidFill>
                  <a:srgbClr val="FFFFFF"/>
                </a:solidFill>
                <a:latin typeface="Bahnschrift"/>
                <a:cs typeface="Bahnschrift"/>
              </a:rPr>
              <a:t>кра</a:t>
            </a:r>
            <a:r>
              <a:rPr dirty="0" sz="4000" spc="-105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4000" spc="-34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4000" spc="-24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4000" spc="-275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4000" spc="-260">
                <a:solidFill>
                  <a:srgbClr val="FFFFFF"/>
                </a:solidFill>
                <a:latin typeface="Bahnschrift"/>
                <a:cs typeface="Bahnschrift"/>
              </a:rPr>
              <a:t>ке  </a:t>
            </a:r>
            <a:r>
              <a:rPr dirty="0" sz="4000" spc="-335">
                <a:solidFill>
                  <a:srgbClr val="FFFFFF"/>
                </a:solidFill>
                <a:latin typeface="Bahnschrift"/>
                <a:cs typeface="Bahnschrift"/>
              </a:rPr>
              <a:t>мистецтво</a:t>
            </a:r>
            <a:endParaRPr sz="4000">
              <a:latin typeface="Bahnschrift"/>
              <a:cs typeface="Bahnschrift"/>
            </a:endParaRPr>
          </a:p>
          <a:p>
            <a:pPr marL="32384">
              <a:lnSpc>
                <a:spcPct val="100000"/>
              </a:lnSpc>
              <a:spcBef>
                <a:spcPts val="3945"/>
              </a:spcBef>
            </a:pPr>
            <a:r>
              <a:rPr dirty="0" sz="4800" spc="-40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4800" spc="-29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4800" spc="-425">
                <a:solidFill>
                  <a:srgbClr val="FFFFFF"/>
                </a:solidFill>
                <a:latin typeface="Bahnschrift"/>
                <a:cs typeface="Bahnschrift"/>
              </a:rPr>
              <a:t>новн</a:t>
            </a:r>
            <a:r>
              <a:rPr dirty="0" sz="48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4800" spc="13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4800" spc="-29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4800" spc="-430">
                <a:solidFill>
                  <a:srgbClr val="FFFFFF"/>
                </a:solidFill>
                <a:latin typeface="Bahnschrift"/>
                <a:cs typeface="Bahnschrift"/>
              </a:rPr>
              <a:t>тил</a:t>
            </a:r>
            <a:r>
              <a:rPr dirty="0" sz="48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4800" spc="15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4800" spc="-459">
                <a:solidFill>
                  <a:srgbClr val="FFFFFF"/>
                </a:solidFill>
                <a:latin typeface="Bahnschrift"/>
                <a:cs typeface="Bahnschrift"/>
              </a:rPr>
              <a:t>ми</a:t>
            </a:r>
            <a:r>
              <a:rPr dirty="0" sz="4800" spc="-29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4800" spc="-43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4800" spc="-35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4800" spc="-440">
                <a:solidFill>
                  <a:srgbClr val="FFFFFF"/>
                </a:solidFill>
                <a:latin typeface="Bahnschrift"/>
                <a:cs typeface="Bahnschrift"/>
              </a:rPr>
              <a:t>цт</a:t>
            </a:r>
            <a:r>
              <a:rPr dirty="0" sz="4800" spc="-380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48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endParaRPr sz="4800">
              <a:latin typeface="Bahnschrift"/>
              <a:cs typeface="Bahnschrif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41450" y="260032"/>
            <a:ext cx="1468120" cy="940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0" b="1">
                <a:solidFill>
                  <a:srgbClr val="FFCC00"/>
                </a:solidFill>
                <a:latin typeface="Arial"/>
                <a:cs typeface="Arial"/>
              </a:rPr>
              <a:t>Про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669984" y="0"/>
            <a:ext cx="9530080" cy="6873875"/>
            <a:chOff x="2669984" y="0"/>
            <a:chExt cx="9530080" cy="6873875"/>
          </a:xfrm>
        </p:grpSpPr>
        <p:sp>
          <p:nvSpPr>
            <p:cNvPr id="3" name="object 3"/>
            <p:cNvSpPr/>
            <p:nvPr/>
          </p:nvSpPr>
          <p:spPr>
            <a:xfrm>
              <a:off x="2677922" y="0"/>
              <a:ext cx="9514205" cy="6858000"/>
            </a:xfrm>
            <a:custGeom>
              <a:avLst/>
              <a:gdLst/>
              <a:ahLst/>
              <a:cxnLst/>
              <a:rect l="l" t="t" r="r" b="b"/>
              <a:pathLst>
                <a:path w="9514205" h="6858000">
                  <a:moveTo>
                    <a:pt x="951407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514078" y="6858000"/>
                  </a:lnTo>
                  <a:lnTo>
                    <a:pt x="95140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677922" y="0"/>
              <a:ext cx="9514205" cy="6858000"/>
            </a:xfrm>
            <a:custGeom>
              <a:avLst/>
              <a:gdLst/>
              <a:ahLst/>
              <a:cxnLst/>
              <a:rect l="l" t="t" r="r" b="b"/>
              <a:pathLst>
                <a:path w="9514205" h="6858000">
                  <a:moveTo>
                    <a:pt x="0" y="6858000"/>
                  </a:moveTo>
                  <a:lnTo>
                    <a:pt x="9514078" y="6858000"/>
                  </a:lnTo>
                  <a:lnTo>
                    <a:pt x="9514078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ln w="15875">
              <a:solidFill>
                <a:srgbClr val="6E942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574284" y="634746"/>
            <a:ext cx="3410585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/>
              <a:t>А</a:t>
            </a:r>
            <a:r>
              <a:rPr dirty="0" sz="3200" spc="50"/>
              <a:t> </a:t>
            </a:r>
            <a:r>
              <a:rPr dirty="0" sz="3200" spc="-300"/>
              <a:t>Н</a:t>
            </a:r>
            <a:r>
              <a:rPr dirty="0" sz="3200" spc="-220"/>
              <a:t>А</a:t>
            </a:r>
            <a:r>
              <a:rPr dirty="0" sz="3200" spc="-290"/>
              <a:t>Й</a:t>
            </a:r>
            <a:r>
              <a:rPr dirty="0" sz="3200" spc="-135"/>
              <a:t>Г</a:t>
            </a:r>
            <a:r>
              <a:rPr dirty="0" sz="3200" spc="-210"/>
              <a:t>О</a:t>
            </a:r>
            <a:r>
              <a:rPr dirty="0" sz="3200" spc="-320"/>
              <a:t>Л</a:t>
            </a:r>
            <a:r>
              <a:rPr dirty="0" sz="3200" spc="-210"/>
              <a:t>О</a:t>
            </a:r>
            <a:r>
              <a:rPr dirty="0" sz="3200" spc="-270"/>
              <a:t>В</a:t>
            </a:r>
            <a:r>
              <a:rPr dirty="0" sz="3200" spc="-320"/>
              <a:t>Н</a:t>
            </a:r>
            <a:r>
              <a:rPr dirty="0" sz="3200" spc="-25"/>
              <a:t>І</a:t>
            </a:r>
            <a:r>
              <a:rPr dirty="0" sz="3200" spc="-550"/>
              <a:t>Ш</a:t>
            </a:r>
            <a:r>
              <a:rPr dirty="0" sz="3200"/>
              <a:t>Е</a:t>
            </a:r>
            <a:r>
              <a:rPr dirty="0" sz="3200" spc="35"/>
              <a:t> </a:t>
            </a:r>
            <a:r>
              <a:rPr dirty="0" sz="3200"/>
              <a:t>–</a:t>
            </a:r>
            <a:endParaRPr sz="3200"/>
          </a:p>
        </p:txBody>
      </p:sp>
      <p:sp>
        <p:nvSpPr>
          <p:cNvPr id="6" name="object 6"/>
          <p:cNvSpPr txBox="1"/>
          <p:nvPr/>
        </p:nvSpPr>
        <p:spPr>
          <a:xfrm>
            <a:off x="5574284" y="1414779"/>
            <a:ext cx="6323330" cy="207391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880"/>
              </a:spcBef>
            </a:pPr>
            <a:r>
              <a:rPr dirty="0" sz="3200" spc="-250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2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10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9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Є</a:t>
            </a:r>
            <a:r>
              <a:rPr dirty="0" sz="3200" spc="-12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3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0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12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305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Ч</a:t>
            </a:r>
            <a:r>
              <a:rPr dirty="0" sz="3200" spc="-32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18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45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НН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 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Й</a:t>
            </a:r>
            <a:r>
              <a:rPr dirty="0" sz="3200" spc="-4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15">
                <a:solidFill>
                  <a:srgbClr val="FFFFFF"/>
                </a:solidFill>
                <a:latin typeface="Bahnschrift"/>
                <a:cs typeface="Bahnschrift"/>
              </a:rPr>
              <a:t>ПРАКТИЧНІ</a:t>
            </a:r>
            <a:r>
              <a:rPr dirty="0" sz="3200" spc="-15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НАВИЧКИ,</a:t>
            </a:r>
            <a:endParaRPr sz="3200">
              <a:latin typeface="Bahnschrift"/>
              <a:cs typeface="Bahnschrift"/>
            </a:endParaRPr>
          </a:p>
          <a:p>
            <a:pPr marL="12700" marR="1195070">
              <a:lnSpc>
                <a:spcPct val="79800"/>
              </a:lnSpc>
              <a:spcBef>
                <a:spcPts val="3095"/>
              </a:spcBef>
            </a:pP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23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65">
                <a:solidFill>
                  <a:srgbClr val="FFFFFF"/>
                </a:solidFill>
                <a:latin typeface="Bahnschrift"/>
                <a:cs typeface="Bahnschrift"/>
              </a:rPr>
              <a:t>Д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П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370">
                <a:solidFill>
                  <a:srgbClr val="FFFFFF"/>
                </a:solidFill>
                <a:latin typeface="Bahnschrift"/>
                <a:cs typeface="Bahnschrift"/>
              </a:rPr>
              <a:t>Ж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10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45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У  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13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305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32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155">
                <a:solidFill>
                  <a:srgbClr val="FFFFFF"/>
                </a:solidFill>
                <a:latin typeface="Bahnschrift"/>
                <a:cs typeface="Bahnschrift"/>
              </a:rPr>
              <a:t>Г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5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Й</a:t>
            </a:r>
            <a:r>
              <a:rPr dirty="0" sz="3200" spc="-1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60">
                <a:solidFill>
                  <a:srgbClr val="FFFFFF"/>
                </a:solidFill>
                <a:latin typeface="Bahnschrift"/>
                <a:cs typeface="Bahnschrift"/>
              </a:rPr>
              <a:t>Д</a:t>
            </a:r>
            <a:r>
              <a:rPr dirty="0" sz="3200" spc="-2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325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10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5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74284" y="4489195"/>
            <a:ext cx="5560060" cy="12680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2400" spc="9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Bahnschrift"/>
                <a:cs typeface="Bahnschrift"/>
              </a:rPr>
              <a:t>ПОВАГОЮ</a:t>
            </a:r>
            <a:endParaRPr sz="2400">
              <a:latin typeface="Bahnschrift"/>
              <a:cs typeface="Bahnschrift"/>
            </a:endParaRPr>
          </a:p>
          <a:p>
            <a:pPr marL="12700" marR="5080">
              <a:lnSpc>
                <a:spcPct val="79900"/>
              </a:lnSpc>
              <a:spcBef>
                <a:spcPts val="2300"/>
              </a:spcBef>
            </a:pPr>
            <a:r>
              <a:rPr dirty="0" sz="2400" spc="-155">
                <a:solidFill>
                  <a:srgbClr val="FFFFFF"/>
                </a:solidFill>
                <a:latin typeface="Bahnschrift"/>
                <a:cs typeface="Bahnschrift"/>
              </a:rPr>
              <a:t>ВИКЛАДАЧКА</a:t>
            </a:r>
            <a:r>
              <a:rPr dirty="0" sz="2400" spc="9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Bahnschrift"/>
                <a:cs typeface="Bahnschrift"/>
              </a:rPr>
              <a:t>КУРСУ,</a:t>
            </a:r>
            <a:r>
              <a:rPr dirty="0" sz="2400" spc="-1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Bahnschrift"/>
                <a:cs typeface="Bahnschrift"/>
              </a:rPr>
              <a:t>КАНД.</a:t>
            </a:r>
            <a:r>
              <a:rPr dirty="0" sz="2400" spc="7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Bahnschrift"/>
                <a:cs typeface="Bahnschrift"/>
              </a:rPr>
              <a:t>ФІЛОЛ.</a:t>
            </a:r>
            <a:r>
              <a:rPr dirty="0" sz="24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40">
                <a:solidFill>
                  <a:srgbClr val="FFFFFF"/>
                </a:solidFill>
                <a:latin typeface="Bahnschrift"/>
                <a:cs typeface="Bahnschrift"/>
              </a:rPr>
              <a:t>НАУК </a:t>
            </a:r>
            <a:r>
              <a:rPr dirty="0" sz="2400" spc="-4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14">
                <a:solidFill>
                  <a:srgbClr val="FFFFFF"/>
                </a:solidFill>
                <a:latin typeface="Bahnschrift"/>
                <a:cs typeface="Bahnschrift"/>
              </a:rPr>
              <a:t>СВІТЛАНА</a:t>
            </a:r>
            <a:r>
              <a:rPr dirty="0" sz="2400" spc="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10">
                <a:solidFill>
                  <a:srgbClr val="FFFFFF"/>
                </a:solidFill>
                <a:latin typeface="Bahnschrift"/>
                <a:cs typeface="Bahnschrift"/>
              </a:rPr>
              <a:t>ІВАНІВНА</a:t>
            </a:r>
            <a:r>
              <a:rPr dirty="0" sz="2400" spc="5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2400" spc="-135">
                <a:solidFill>
                  <a:srgbClr val="FFFFFF"/>
                </a:solidFill>
                <a:latin typeface="Bahnschrift"/>
                <a:cs typeface="Bahnschrift"/>
              </a:rPr>
              <a:t>ВАРДЕВАНЯН</a:t>
            </a:r>
            <a:endParaRPr sz="2400">
              <a:latin typeface="Bahnschrift"/>
              <a:cs typeface="Bahnschrift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78"/>
            <a:ext cx="5107572" cy="68482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775" y="195656"/>
            <a:ext cx="9159240" cy="6214745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900"/>
              </a:spcBef>
            </a:pPr>
            <a:r>
              <a:rPr dirty="0" baseline="-38194" sz="4800" spc="-2437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</a:rPr>
              <a:t>З</a:t>
            </a:r>
            <a:r>
              <a:rPr dirty="0" sz="1400" spc="-390">
                <a:solidFill>
                  <a:srgbClr val="0D0D0D"/>
                </a:solidFill>
                <a:latin typeface="Calibri"/>
                <a:cs typeface="Calibri"/>
              </a:rPr>
              <a:t>О</a:t>
            </a:r>
            <a:r>
              <a:rPr dirty="0" baseline="-38194" sz="4800" spc="-169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</a:rPr>
              <a:t>Б</a:t>
            </a:r>
            <a:r>
              <a:rPr dirty="0" baseline="-38194" sz="4800" spc="-2737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1400" spc="10">
                <a:solidFill>
                  <a:srgbClr val="0D0D0D"/>
                </a:solidFill>
                <a:latin typeface="Calibri"/>
                <a:cs typeface="Calibri"/>
              </a:rPr>
              <a:t>Р</a:t>
            </a:r>
            <a:r>
              <a:rPr dirty="0" sz="1400" spc="-15">
                <a:solidFill>
                  <a:srgbClr val="0D0D0D"/>
                </a:solidFill>
                <a:latin typeface="Calibri"/>
                <a:cs typeface="Calibri"/>
              </a:rPr>
              <a:t>А</a:t>
            </a:r>
            <a:r>
              <a:rPr dirty="0" baseline="-38194" sz="4800" spc="-255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1400" spc="95">
                <a:solidFill>
                  <a:srgbClr val="0D0D0D"/>
                </a:solidFill>
                <a:latin typeface="Calibri"/>
                <a:cs typeface="Calibri"/>
              </a:rPr>
              <a:t>Ж</a:t>
            </a:r>
            <a:r>
              <a:rPr dirty="0" sz="1400" spc="-490">
                <a:solidFill>
                  <a:srgbClr val="0D0D0D"/>
                </a:solidFill>
                <a:latin typeface="Calibri"/>
                <a:cs typeface="Calibri"/>
              </a:rPr>
              <a:t>Е</a:t>
            </a:r>
            <a:r>
              <a:rPr dirty="0" baseline="-38194" sz="4800" spc="-337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1400" spc="15">
                <a:solidFill>
                  <a:srgbClr val="0D0D0D"/>
                </a:solidFill>
                <a:latin typeface="Calibri"/>
                <a:cs typeface="Calibri"/>
              </a:rPr>
              <a:t>Н</a:t>
            </a:r>
            <a:r>
              <a:rPr dirty="0" baseline="-38194" sz="4800" spc="-226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1400" spc="105">
                <a:solidFill>
                  <a:srgbClr val="0D0D0D"/>
                </a:solidFill>
                <a:latin typeface="Calibri"/>
                <a:cs typeface="Calibri"/>
              </a:rPr>
              <a:t>Н</a:t>
            </a:r>
            <a:r>
              <a:rPr dirty="0" sz="1400" spc="-455">
                <a:solidFill>
                  <a:srgbClr val="0D0D0D"/>
                </a:solidFill>
                <a:latin typeface="Calibri"/>
                <a:cs typeface="Calibri"/>
              </a:rPr>
              <a:t>Я</a:t>
            </a:r>
            <a:r>
              <a:rPr dirty="0" baseline="-38194" sz="4800" spc="-922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1400" spc="-370">
                <a:solidFill>
                  <a:srgbClr val="0D0D0D"/>
                </a:solidFill>
                <a:latin typeface="Calibri"/>
                <a:cs typeface="Calibri"/>
              </a:rPr>
              <a:t>А</a:t>
            </a:r>
            <a:r>
              <a:rPr dirty="0" baseline="-38194" sz="4800" spc="-1995">
                <a:solidFill>
                  <a:srgbClr val="FFFFFF"/>
                </a:solidFill>
                <a:latin typeface="Bahnschrift"/>
                <a:cs typeface="Bahnschrift"/>
              </a:rPr>
              <a:t>ч</a:t>
            </a:r>
            <a:r>
              <a:rPr dirty="0" sz="1400" spc="70">
                <a:solidFill>
                  <a:srgbClr val="0D0D0D"/>
                </a:solidFill>
                <a:latin typeface="Calibri"/>
                <a:cs typeface="Calibri"/>
              </a:rPr>
              <a:t>Р</a:t>
            </a:r>
            <a:r>
              <a:rPr dirty="0" sz="1400" spc="-420">
                <a:solidFill>
                  <a:srgbClr val="0D0D0D"/>
                </a:solidFill>
                <a:latin typeface="Calibri"/>
                <a:cs typeface="Calibri"/>
              </a:rPr>
              <a:t>Т</a:t>
            </a:r>
            <a:r>
              <a:rPr dirty="0" baseline="-38194" sz="4800" spc="-1792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1400" spc="50">
                <a:solidFill>
                  <a:srgbClr val="0D0D0D"/>
                </a:solidFill>
                <a:latin typeface="Calibri"/>
                <a:cs typeface="Calibri"/>
              </a:rPr>
              <a:t>Е</a:t>
            </a:r>
            <a:r>
              <a:rPr dirty="0" sz="1400" spc="-725">
                <a:solidFill>
                  <a:srgbClr val="0D0D0D"/>
                </a:solidFill>
                <a:latin typeface="Calibri"/>
                <a:cs typeface="Calibri"/>
              </a:rPr>
              <a:t>Ф</a:t>
            </a:r>
            <a:r>
              <a:rPr dirty="0" baseline="-38194" sz="4800" spc="-1252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1400" spc="-185">
                <a:solidFill>
                  <a:srgbClr val="0D0D0D"/>
                </a:solidFill>
                <a:latin typeface="Calibri"/>
                <a:cs typeface="Calibri"/>
              </a:rPr>
              <a:t>А</a:t>
            </a:r>
            <a:r>
              <a:rPr dirty="0" baseline="-38194" sz="4800" spc="-234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1400" spc="75">
                <a:solidFill>
                  <a:srgbClr val="0D0D0D"/>
                </a:solidFill>
                <a:latin typeface="Calibri"/>
                <a:cs typeface="Calibri"/>
              </a:rPr>
              <a:t>К</a:t>
            </a:r>
            <a:r>
              <a:rPr dirty="0" sz="1400" spc="-250">
                <a:solidFill>
                  <a:srgbClr val="0D0D0D"/>
                </a:solidFill>
                <a:latin typeface="Calibri"/>
                <a:cs typeface="Calibri"/>
              </a:rPr>
              <a:t>Т</a:t>
            </a:r>
            <a:r>
              <a:rPr dirty="0" baseline="-38194" sz="4800" spc="-2107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1400" spc="105">
                <a:solidFill>
                  <a:srgbClr val="0D0D0D"/>
                </a:solidFill>
                <a:latin typeface="Calibri"/>
                <a:cs typeface="Calibri"/>
              </a:rPr>
              <a:t>І</a:t>
            </a:r>
            <a:r>
              <a:rPr dirty="0" sz="1400" spc="-105">
                <a:solidFill>
                  <a:srgbClr val="0D0D0D"/>
                </a:solidFill>
                <a:latin typeface="Calibri"/>
                <a:cs typeface="Calibri"/>
              </a:rPr>
              <a:t>В</a:t>
            </a:r>
            <a:r>
              <a:rPr dirty="0" baseline="-38194" sz="4800" spc="-202">
                <a:solidFill>
                  <a:srgbClr val="FFFFFF"/>
                </a:solidFill>
                <a:latin typeface="Bahnschrift"/>
                <a:cs typeface="Bahnschrift"/>
              </a:rPr>
              <a:t>ї</a:t>
            </a:r>
            <a:r>
              <a:rPr dirty="0" sz="1400">
                <a:solidFill>
                  <a:srgbClr val="0D0D0D"/>
                </a:solidFill>
                <a:latin typeface="Calibri"/>
                <a:cs typeface="Calibri"/>
              </a:rPr>
              <a:t>І</a:t>
            </a:r>
            <a:r>
              <a:rPr dirty="0" sz="1400" spc="11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baseline="-38194" sz="4800" spc="-2452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</a:rPr>
              <a:t>Р</a:t>
            </a:r>
            <a:r>
              <a:rPr dirty="0" sz="1400" spc="-75">
                <a:solidFill>
                  <a:srgbClr val="0D0D0D"/>
                </a:solidFill>
                <a:latin typeface="Calibri"/>
                <a:cs typeface="Calibri"/>
              </a:rPr>
              <a:t>Е</a:t>
            </a:r>
            <a:r>
              <a:rPr dirty="0" baseline="-38194" sz="4800" spc="-24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</a:rPr>
              <a:t>С</a:t>
            </a:r>
            <a:r>
              <a:rPr dirty="0" sz="1400" spc="-165">
                <a:solidFill>
                  <a:srgbClr val="0D0D0D"/>
                </a:solidFill>
                <a:latin typeface="Calibri"/>
                <a:cs typeface="Calibri"/>
              </a:rPr>
              <a:t>У</a:t>
            </a:r>
            <a:r>
              <a:rPr dirty="0" baseline="-38194" sz="4800" spc="-2092">
                <a:solidFill>
                  <a:srgbClr val="FFFFFF"/>
                </a:solidFill>
                <a:latin typeface="Bahnschrift"/>
                <a:cs typeface="Bahnschrift"/>
              </a:rPr>
              <a:t>х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</a:rPr>
              <a:t>Р</a:t>
            </a:r>
            <a:r>
              <a:rPr dirty="0" sz="1400" spc="-375">
                <a:solidFill>
                  <a:srgbClr val="0D0D0D"/>
                </a:solidFill>
                <a:latin typeface="Calibri"/>
                <a:cs typeface="Calibri"/>
              </a:rPr>
              <a:t>С</a:t>
            </a:r>
            <a:r>
              <a:rPr dirty="0" baseline="-38194" sz="4800" spc="-517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1400" spc="-645">
                <a:solidFill>
                  <a:srgbClr val="0D0D0D"/>
                </a:solidFill>
                <a:latin typeface="Calibri"/>
                <a:cs typeface="Calibri"/>
              </a:rPr>
              <a:t>И</a:t>
            </a:r>
            <a:r>
              <a:rPr dirty="0" baseline="-38194" sz="4800" spc="-1297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1400">
                <a:solidFill>
                  <a:srgbClr val="0D0D0D"/>
                </a:solidFill>
                <a:latin typeface="Calibri"/>
                <a:cs typeface="Calibri"/>
              </a:rPr>
              <a:t>,</a:t>
            </a:r>
            <a:r>
              <a:rPr dirty="0" sz="1400" spc="-9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baseline="-38194" sz="4800" spc="-210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1400" spc="95">
                <a:solidFill>
                  <a:srgbClr val="0D0D0D"/>
                </a:solidFill>
                <a:latin typeface="Calibri"/>
                <a:cs typeface="Calibri"/>
              </a:rPr>
              <a:t>Я</a:t>
            </a:r>
            <a:r>
              <a:rPr dirty="0" sz="1400" spc="-475">
                <a:solidFill>
                  <a:srgbClr val="0D0D0D"/>
                </a:solidFill>
                <a:latin typeface="Calibri"/>
                <a:cs typeface="Calibri"/>
              </a:rPr>
              <a:t>К</a:t>
            </a:r>
            <a:r>
              <a:rPr dirty="0" baseline="-38194" sz="4800" spc="-162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1400">
                <a:solidFill>
                  <a:srgbClr val="0D0D0D"/>
                </a:solidFill>
                <a:latin typeface="Calibri"/>
                <a:cs typeface="Calibri"/>
              </a:rPr>
              <a:t>І</a:t>
            </a:r>
            <a:r>
              <a:rPr dirty="0" sz="140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sz="1400" spc="-14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dirty="0" baseline="-38194" sz="4800" spc="-240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1400" spc="95">
                <a:solidFill>
                  <a:srgbClr val="0D0D0D"/>
                </a:solidFill>
                <a:latin typeface="Calibri"/>
                <a:cs typeface="Calibri"/>
              </a:rPr>
              <a:t>В</a:t>
            </a:r>
            <a:r>
              <a:rPr dirty="0" sz="1400" spc="-450">
                <a:solidFill>
                  <a:srgbClr val="0D0D0D"/>
                </a:solidFill>
                <a:latin typeface="Calibri"/>
                <a:cs typeface="Calibri"/>
              </a:rPr>
              <a:t>И</a:t>
            </a:r>
            <a:r>
              <a:rPr dirty="0" baseline="-38194" sz="4800" spc="-1507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1400" spc="55">
                <a:solidFill>
                  <a:srgbClr val="0D0D0D"/>
                </a:solidFill>
                <a:latin typeface="Calibri"/>
                <a:cs typeface="Calibri"/>
              </a:rPr>
              <a:t>К</a:t>
            </a:r>
            <a:r>
              <a:rPr dirty="0" sz="1400" spc="-925">
                <a:solidFill>
                  <a:srgbClr val="0D0D0D"/>
                </a:solidFill>
                <a:latin typeface="Calibri"/>
                <a:cs typeface="Calibri"/>
              </a:rPr>
              <a:t>О</a:t>
            </a:r>
            <a:r>
              <a:rPr dirty="0" baseline="-38194" sz="4800" spc="-1102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1400" spc="-220">
                <a:solidFill>
                  <a:srgbClr val="0D0D0D"/>
                </a:solidFill>
                <a:latin typeface="Calibri"/>
                <a:cs typeface="Calibri"/>
              </a:rPr>
              <a:t>Р</a:t>
            </a:r>
            <a:r>
              <a:rPr dirty="0" baseline="-38194" sz="4800" spc="-2287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1400" spc="95">
                <a:solidFill>
                  <a:srgbClr val="0D0D0D"/>
                </a:solidFill>
                <a:latin typeface="Calibri"/>
                <a:cs typeface="Calibri"/>
              </a:rPr>
              <a:t>И</a:t>
            </a:r>
            <a:r>
              <a:rPr dirty="0" sz="1400" spc="-505">
                <a:solidFill>
                  <a:srgbClr val="0D0D0D"/>
                </a:solidFill>
                <a:latin typeface="Calibri"/>
                <a:cs typeface="Calibri"/>
              </a:rPr>
              <a:t>С</a:t>
            </a:r>
            <a:r>
              <a:rPr dirty="0" baseline="-38194" sz="4800" spc="-202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r>
              <a:rPr dirty="0" sz="1400" spc="15">
                <a:solidFill>
                  <a:srgbClr val="0D0D0D"/>
                </a:solidFill>
                <a:latin typeface="Calibri"/>
                <a:cs typeface="Calibri"/>
              </a:rPr>
              <a:t>Т</a:t>
            </a:r>
            <a:r>
              <a:rPr dirty="0" sz="1400" spc="-640">
                <a:solidFill>
                  <a:srgbClr val="0D0D0D"/>
                </a:solidFill>
                <a:latin typeface="Calibri"/>
                <a:cs typeface="Calibri"/>
              </a:rPr>
              <a:t>А</a:t>
            </a:r>
            <a:r>
              <a:rPr dirty="0" baseline="-38194" sz="4800" spc="-1567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h</a:t>
            </a:r>
            <a:r>
              <a:rPr dirty="0" sz="1400" spc="-6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Н</a:t>
            </a:r>
            <a:r>
              <a:rPr dirty="0" baseline="-38194" sz="4800" spc="-1327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t</a:t>
            </a:r>
            <a:r>
              <a:rPr dirty="0" sz="1400" spc="-15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О</a:t>
            </a:r>
            <a:r>
              <a:rPr dirty="0" baseline="-38194" sz="4800" spc="-555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t</a:t>
            </a:r>
            <a:r>
              <a:rPr dirty="0" sz="1400" spc="-50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В</a:t>
            </a:r>
            <a:r>
              <a:rPr dirty="0" baseline="-38194" sz="4800" spc="-1102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p</a:t>
            </a:r>
            <a:r>
              <a:rPr dirty="0" sz="1400" spc="-37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П</a:t>
            </a:r>
            <a:r>
              <a:rPr dirty="0" baseline="-38194" sz="4800" spc="-1785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s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Р</a:t>
            </a:r>
            <a:r>
              <a:rPr dirty="0" sz="1400" spc="-55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Е</a:t>
            </a:r>
            <a:r>
              <a:rPr dirty="0" baseline="-38194" sz="4800" spc="-142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:</a:t>
            </a:r>
            <a:r>
              <a:rPr dirty="0" baseline="-38194" sz="4800" spc="-1814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/</a:t>
            </a:r>
            <a:r>
              <a:rPr dirty="0" sz="1400" spc="9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З</a:t>
            </a:r>
            <a:r>
              <a:rPr dirty="0" sz="1400" spc="-415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Е</a:t>
            </a:r>
            <a:r>
              <a:rPr dirty="0" baseline="-38194" sz="4800" spc="-1064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/</a:t>
            </a:r>
            <a:r>
              <a:rPr dirty="0" sz="1400" spc="-345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Н</a:t>
            </a:r>
            <a:r>
              <a:rPr dirty="0" baseline="-38194" sz="4800" spc="-1912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e</a:t>
            </a:r>
            <a:r>
              <a:rPr dirty="0" sz="1400" spc="15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Т</a:t>
            </a:r>
            <a:r>
              <a:rPr dirty="0" sz="1400" spc="-445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А</a:t>
            </a:r>
            <a:r>
              <a:rPr dirty="0" baseline="-38194" sz="4800" spc="-1717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k</a:t>
            </a:r>
            <a:r>
              <a:rPr dirty="0" sz="1400" spc="-2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Ц</a:t>
            </a:r>
            <a:r>
              <a:rPr dirty="0" baseline="-38194" sz="4800" spc="-2122">
                <a:solidFill>
                  <a:srgbClr val="6B9F24"/>
                </a:solidFill>
                <a:latin typeface="Bahnschrift"/>
                <a:cs typeface="Bahnschrift"/>
                <a:hlinkClick r:id="rId2"/>
              </a:rPr>
              <a:t>-</a:t>
            </a:r>
            <a:r>
              <a:rPr dirty="0" sz="1400" spc="105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ІЇ</a:t>
            </a:r>
            <a:r>
              <a:rPr dirty="0" sz="1400">
                <a:solidFill>
                  <a:srgbClr val="0D0D0D"/>
                </a:solidFill>
                <a:latin typeface="Calibri"/>
                <a:cs typeface="Calibri"/>
                <a:hlinkClick r:id="rId2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167640" marR="158750">
              <a:lnSpc>
                <a:spcPts val="3440"/>
              </a:lnSpc>
              <a:spcBef>
                <a:spcPts val="2245"/>
              </a:spcBef>
            </a:pP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architecture.com.ua/uk/arhitektura</a:t>
            </a: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-</a:t>
            </a: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uk/stili</a:t>
            </a: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-</a:t>
            </a: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suchasnoi</a:t>
            </a:r>
            <a:r>
              <a:rPr dirty="0" u="sng" sz="3200" spc="-190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- </a:t>
            </a:r>
            <a:r>
              <a:rPr dirty="0" sz="3200" spc="-535">
                <a:solidFill>
                  <a:srgbClr val="6B9F24"/>
                </a:solidFill>
                <a:latin typeface="Bahnschrift"/>
                <a:cs typeface="Bahnschrift"/>
              </a:rPr>
              <a:t> </a:t>
            </a:r>
            <a:r>
              <a:rPr dirty="0" u="sng" sz="3200" spc="-155">
                <a:solidFill>
                  <a:srgbClr val="6B9F24"/>
                </a:solidFill>
                <a:uFill>
                  <a:solidFill>
                    <a:srgbClr val="6B9F24"/>
                  </a:solidFill>
                </a:uFill>
                <a:latin typeface="Bahnschrift"/>
                <a:cs typeface="Bahnschrift"/>
                <a:hlinkClick r:id="rId2"/>
              </a:rPr>
              <a:t>arhitekturi/</a:t>
            </a:r>
            <a:endParaRPr sz="3200">
              <a:latin typeface="Bahnschrift"/>
              <a:cs typeface="Bahnschrift"/>
            </a:endParaRPr>
          </a:p>
          <a:p>
            <a:pPr marL="76200">
              <a:lnSpc>
                <a:spcPct val="100000"/>
              </a:lnSpc>
              <a:spcBef>
                <a:spcPts val="975"/>
              </a:spcBef>
            </a:pPr>
            <a:r>
              <a:rPr dirty="0" sz="3200" spc="-120">
                <a:solidFill>
                  <a:srgbClr val="FFFFFF"/>
                </a:solidFill>
                <a:latin typeface="Bahnschrift"/>
                <a:cs typeface="Bahnschrift"/>
              </a:rPr>
              <a:t>«</a:t>
            </a:r>
            <a:r>
              <a:rPr dirty="0" sz="3200" spc="-360">
                <a:solidFill>
                  <a:srgbClr val="FFFFFF"/>
                </a:solidFill>
                <a:latin typeface="Bahnschrift"/>
                <a:cs typeface="Bahnschrift"/>
              </a:rPr>
              <a:t>Ч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ни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й</a:t>
            </a:r>
            <a:r>
              <a:rPr dirty="0" sz="3200" spc="-1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д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»</a:t>
            </a:r>
            <a:r>
              <a:rPr dirty="0" sz="3200" spc="6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35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5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ими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3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6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ев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ич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  <a:p>
            <a:pPr marL="76200">
              <a:lnSpc>
                <a:spcPct val="100000"/>
              </a:lnSpc>
              <a:spcBef>
                <a:spcPts val="1025"/>
              </a:spcBef>
            </a:pPr>
            <a:r>
              <a:rPr dirty="0" sz="3200" spc="-110">
                <a:solidFill>
                  <a:srgbClr val="FFFFFF"/>
                </a:solidFill>
                <a:latin typeface="Bahnschrift"/>
                <a:cs typeface="Bahnschrift"/>
              </a:rPr>
              <a:t>«</a:t>
            </a:r>
            <a:r>
              <a:rPr dirty="0" sz="3200" spc="-340">
                <a:solidFill>
                  <a:srgbClr val="FFFFFF"/>
                </a:solidFill>
                <a:latin typeface="Bahnschrift"/>
                <a:cs typeface="Bahnschrift"/>
              </a:rPr>
              <a:t>Б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ер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ин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»</a:t>
            </a:r>
            <a:r>
              <a:rPr dirty="0" sz="3200" spc="4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Д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ж</a:t>
            </a:r>
            <a:r>
              <a:rPr dirty="0" sz="3200" spc="-24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ф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ф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35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175">
                <a:solidFill>
                  <a:srgbClr val="FFFFFF"/>
                </a:solidFill>
                <a:latin typeface="Bahnschrift"/>
                <a:cs typeface="Bahnschrift"/>
              </a:rPr>
              <a:t>у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  <a:p>
            <a:pPr marL="76200">
              <a:lnSpc>
                <a:spcPct val="100000"/>
              </a:lnSpc>
              <a:spcBef>
                <a:spcPts val="1019"/>
              </a:spcBef>
            </a:pPr>
            <a:r>
              <a:rPr dirty="0" sz="3200" spc="-110">
                <a:solidFill>
                  <a:srgbClr val="FFFFFF"/>
                </a:solidFill>
                <a:latin typeface="Bahnschrift"/>
                <a:cs typeface="Bahnschrift"/>
              </a:rPr>
              <a:t>«</a:t>
            </a:r>
            <a:r>
              <a:rPr dirty="0" sz="3200" spc="-340">
                <a:solidFill>
                  <a:srgbClr val="FFFFFF"/>
                </a:solidFill>
                <a:latin typeface="Bahnschrift"/>
                <a:cs typeface="Bahnschrift"/>
              </a:rPr>
              <a:t>Б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30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»</a:t>
            </a:r>
            <a:r>
              <a:rPr dirty="0" sz="3200" spc="6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6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ау</a:t>
            </a:r>
            <a:r>
              <a:rPr dirty="0" sz="3200" spc="-225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95">
                <a:solidFill>
                  <a:srgbClr val="FFFFFF"/>
                </a:solidFill>
                <a:latin typeface="Bahnschrift"/>
                <a:cs typeface="Bahnschrift"/>
              </a:rPr>
              <a:t>ц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35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4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 spc="-21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  <a:p>
            <a:pPr marL="76200" marR="3719829">
              <a:lnSpc>
                <a:spcPct val="126099"/>
              </a:lnSpc>
              <a:spcBef>
                <a:spcPts val="20"/>
              </a:spcBef>
            </a:pPr>
            <a:r>
              <a:rPr dirty="0" sz="3200" spc="-120">
                <a:solidFill>
                  <a:srgbClr val="FFFFFF"/>
                </a:solidFill>
                <a:latin typeface="Bahnschrift"/>
                <a:cs typeface="Bahnschrift"/>
              </a:rPr>
              <a:t>«</a:t>
            </a:r>
            <a:r>
              <a:rPr dirty="0" sz="3200" spc="-335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ска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»</a:t>
            </a:r>
            <a:r>
              <a:rPr dirty="0" sz="3200" spc="4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Тарас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5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409">
                <a:solidFill>
                  <a:srgbClr val="FFFFFF"/>
                </a:solidFill>
                <a:latin typeface="Bahnschrift"/>
                <a:cs typeface="Bahnschrift"/>
              </a:rPr>
              <a:t>П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ол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0">
                <a:solidFill>
                  <a:srgbClr val="FFFFFF"/>
                </a:solidFill>
                <a:latin typeface="Bahnschrift"/>
                <a:cs typeface="Bahnschrift"/>
              </a:rPr>
              <a:t>й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15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  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Зоб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ра</a:t>
            </a:r>
            <a:r>
              <a:rPr dirty="0" sz="3200" spc="-265">
                <a:solidFill>
                  <a:srgbClr val="FFFFFF"/>
                </a:solidFill>
                <a:latin typeface="Bahnschrift"/>
                <a:cs typeface="Bahnschrift"/>
              </a:rPr>
              <a:t>женн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4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3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п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ечер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7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33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ь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310">
                <a:solidFill>
                  <a:srgbClr val="FFFFFF"/>
                </a:solidFill>
                <a:latin typeface="Bahnschrift"/>
                <a:cs typeface="Bahnschrift"/>
              </a:rPr>
              <a:t>м</a:t>
            </a:r>
            <a:r>
              <a:rPr dirty="0" sz="3200" spc="-85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ра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  <a:p>
            <a:pPr>
              <a:lnSpc>
                <a:spcPct val="100000"/>
              </a:lnSpc>
            </a:pPr>
            <a:endParaRPr sz="4900">
              <a:latin typeface="Bahnschrift"/>
              <a:cs typeface="Bahnschrift"/>
            </a:endParaRPr>
          </a:p>
          <a:p>
            <a:pPr marL="76200">
              <a:lnSpc>
                <a:spcPct val="100000"/>
              </a:lnSpc>
            </a:pP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З</a:t>
            </a:r>
            <a:r>
              <a:rPr dirty="0" sz="3200" spc="-25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54">
                <a:solidFill>
                  <a:srgbClr val="FFFFFF"/>
                </a:solidFill>
                <a:latin typeface="Bahnschrift"/>
                <a:cs typeface="Bahnschrift"/>
              </a:rPr>
              <a:t>б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ж</a:t>
            </a:r>
            <a:r>
              <a:rPr dirty="0" sz="3200" spc="-245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я</a:t>
            </a:r>
            <a:r>
              <a:rPr dirty="0" sz="3200" spc="-9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35">
                <a:solidFill>
                  <a:srgbClr val="FFFFFF"/>
                </a:solidFill>
                <a:latin typeface="Bahnschrift"/>
                <a:cs typeface="Bahnschrift"/>
              </a:rPr>
              <a:t>в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к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229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195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19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 spc="-17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н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4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60">
                <a:solidFill>
                  <a:srgbClr val="FFFFFF"/>
                </a:solidFill>
                <a:latin typeface="Bahnschrift"/>
                <a:cs typeface="Bahnschrift"/>
              </a:rPr>
              <a:t>и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20">
                <a:solidFill>
                  <a:srgbClr val="FFFFFF"/>
                </a:solidFill>
                <a:latin typeface="Bahnschrift"/>
                <a:cs typeface="Bahnschrift"/>
              </a:rPr>
              <a:t>е</a:t>
            </a:r>
            <a:r>
              <a:rPr dirty="0" sz="3200" spc="-310">
                <a:solidFill>
                  <a:srgbClr val="FFFFFF"/>
                </a:solidFill>
                <a:latin typeface="Bahnschrift"/>
                <a:cs typeface="Bahnschrift"/>
              </a:rPr>
              <a:t>мн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,</a:t>
            </a:r>
            <a:r>
              <a:rPr dirty="0" sz="3200" spc="45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50">
                <a:solidFill>
                  <a:srgbClr val="FFFFFF"/>
                </a:solidFill>
                <a:latin typeface="Bahnschrift"/>
                <a:cs typeface="Bahnschrift"/>
              </a:rPr>
              <a:t> </a:t>
            </a:r>
            <a:r>
              <a:rPr dirty="0" sz="3200" spc="-70">
                <a:solidFill>
                  <a:srgbClr val="FFFFFF"/>
                </a:solidFill>
                <a:latin typeface="Bahnschrift"/>
                <a:cs typeface="Bahnschrift"/>
              </a:rPr>
              <a:t>і</a:t>
            </a:r>
            <a:r>
              <a:rPr dirty="0" sz="3200" spc="-240">
                <a:solidFill>
                  <a:srgbClr val="FFFFFF"/>
                </a:solidFill>
                <a:latin typeface="Bahnschrift"/>
                <a:cs typeface="Bahnschrift"/>
              </a:rPr>
              <a:t>л</a:t>
            </a:r>
            <a:r>
              <a:rPr dirty="0" sz="3200" spc="-350">
                <a:solidFill>
                  <a:srgbClr val="FFFFFF"/>
                </a:solidFill>
                <a:latin typeface="Bahnschrift"/>
                <a:cs typeface="Bahnschrift"/>
              </a:rPr>
              <a:t>ю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с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</a:t>
            </a:r>
            <a:r>
              <a:rPr dirty="0" sz="3200" spc="-200">
                <a:solidFill>
                  <a:srgbClr val="FFFFFF"/>
                </a:solidFill>
                <a:latin typeface="Bahnschrift"/>
                <a:cs typeface="Bahnschrift"/>
              </a:rPr>
              <a:t>р</a:t>
            </a:r>
            <a:r>
              <a:rPr dirty="0" sz="3200" spc="-180">
                <a:solidFill>
                  <a:srgbClr val="FFFFFF"/>
                </a:solidFill>
                <a:latin typeface="Bahnschrift"/>
                <a:cs typeface="Bahnschrift"/>
              </a:rPr>
              <a:t>а</a:t>
            </a:r>
            <a:r>
              <a:rPr dirty="0" sz="3200" spc="-285">
                <a:solidFill>
                  <a:srgbClr val="FFFFFF"/>
                </a:solidFill>
                <a:latin typeface="Bahnschrift"/>
                <a:cs typeface="Bahnschrift"/>
              </a:rPr>
              <a:t>ти</a:t>
            </a:r>
            <a:r>
              <a:rPr dirty="0" sz="3200" spc="-270">
                <a:solidFill>
                  <a:srgbClr val="FFFFFF"/>
                </a:solidFill>
                <a:latin typeface="Bahnschrift"/>
                <a:cs typeface="Bahnschrift"/>
              </a:rPr>
              <a:t>вн</a:t>
            </a:r>
            <a:r>
              <a:rPr dirty="0" sz="3200" spc="-265">
                <a:solidFill>
                  <a:srgbClr val="FFFFFF"/>
                </a:solidFill>
                <a:latin typeface="Bahnschrift"/>
                <a:cs typeface="Bahnschrift"/>
              </a:rPr>
              <a:t>о</a:t>
            </a:r>
            <a:r>
              <a:rPr dirty="0" sz="3200">
                <a:solidFill>
                  <a:srgbClr val="FFFFFF"/>
                </a:solidFill>
                <a:latin typeface="Bahnschrift"/>
                <a:cs typeface="Bahnschrift"/>
              </a:rPr>
              <a:t>.</a:t>
            </a:r>
            <a:endParaRPr sz="3200">
              <a:latin typeface="Bahnschrift"/>
              <a:cs typeface="Bahnschrif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ACER</dc:creator>
  <dc:title>Презентація PowerPoint</dc:title>
  <dcterms:created xsi:type="dcterms:W3CDTF">2024-09-12T16:52:43Z</dcterms:created>
  <dcterms:modified xsi:type="dcterms:W3CDTF">2024-09-12T16:52:43Z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2024-09-12T00:00:00Z</vt:filetime>
  </property>
</Properties>
</file>