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5" r:id="rId4"/>
    <p:sldId id="276" r:id="rId5"/>
    <p:sldId id="26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6A50B"/>
    <a:srgbClr val="2F4913"/>
    <a:srgbClr val="538121"/>
    <a:srgbClr val="128509"/>
    <a:srgbClr val="DDF0C8"/>
    <a:srgbClr val="EAB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100" d="100"/>
          <a:sy n="100" d="100"/>
        </p:scale>
        <p:origin x="-62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774C-0AEF-48CA-8D84-D8A1F61FE0D6}" type="datetimeFigureOut">
              <a:rPr lang="uk-UA" smtClean="0"/>
              <a:pPr/>
              <a:t>09.09.2024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773C9-EC99-4345-B21F-8BAEB11DE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url=https://octopos.com/retailer-vs-reseller-whats-the-difference/&amp;psig=AOvVaw2Dl6m3cTpddHHjzUHUhX9U&amp;ust=1695469103817000&amp;source=images&amp;cd=vfe&amp;opi=89978449&amp;ved=0CBIQjhxqFwoTCNjbxP2QvoEDFQAAAAAdAAAAABAD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arket infrastructure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Ринкова інфраструктура</a:t>
            </a:r>
            <a:r>
              <a:rPr lang="ru-RU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      </a:t>
            </a:r>
            <a:r>
              <a:rPr lang="uk-UA" sz="66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6600" b="1" i="1" dirty="0" smtClean="0">
                <a:latin typeface="Arial" pitchFamily="34" charset="0"/>
                <a:cs typeface="Arial" pitchFamily="34" charset="0"/>
              </a:rPr>
            </a:br>
            <a:r>
              <a:rPr lang="uk-UA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Кафедра маркетингу, </a:t>
            </a:r>
            <a:br>
              <a:rPr lang="uk-UA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інновацій та регіонального розвитку </a:t>
            </a:r>
            <a:r>
              <a:rPr lang="uk-UA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1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к.е.н</a:t>
            </a:r>
            <a:r>
              <a:rPr lang="uk-UA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.,доцент </a:t>
            </a:r>
            <a:r>
              <a:rPr lang="uk-UA" sz="1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Гордіца</a:t>
            </a:r>
            <a:r>
              <a:rPr lang="uk-UA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Тетяна </a:t>
            </a:r>
            <a:r>
              <a:rPr lang="uk-UA" sz="1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Маноліївна</a:t>
            </a:r>
            <a:r>
              <a:rPr lang="uk-UA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1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uk-UA" sz="1800" dirty="0">
              <a:solidFill>
                <a:srgbClr val="C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20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16632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72816"/>
            <a:ext cx="4329648" cy="421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Market infrastructure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Ринкова інфраструктура</a:t>
            </a:r>
            <a:r>
              <a:rPr lang="ru-RU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uk-UA" sz="7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7200" b="1" i="1" dirty="0" smtClean="0"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Кафедра маркетингу, </a:t>
            </a:r>
            <a:b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інновацій та регіонального розвитку</a:t>
            </a: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628800"/>
            <a:ext cx="446449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Ти </a:t>
            </a:r>
            <a:r>
              <a:rPr lang="uk-UA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поклав за мету стати </a:t>
            </a:r>
            <a:r>
              <a:rPr lang="uk-UA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дилером чи </a:t>
            </a:r>
            <a:r>
              <a:rPr lang="uk-UA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дистриб’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ютором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k-UA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Працювати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в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логістичній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компанії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k-UA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Надавати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маркетингові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послуги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своїй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власній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фірмі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k-UA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Відповідь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опанувати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курс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16A50B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200" b="1" dirty="0" smtClean="0">
                <a:solidFill>
                  <a:srgbClr val="16A50B"/>
                </a:solidFill>
                <a:latin typeface="Arial" pitchFamily="34" charset="0"/>
                <a:cs typeface="Arial" pitchFamily="34" charset="0"/>
              </a:rPr>
              <a:t>arket infrastructure/</a:t>
            </a:r>
            <a:r>
              <a:rPr lang="uk-UA" sz="2200" b="1" dirty="0" smtClean="0">
                <a:solidFill>
                  <a:srgbClr val="16A50B"/>
                </a:solidFill>
                <a:latin typeface="Arial" pitchFamily="34" charset="0"/>
                <a:cs typeface="Arial" pitchFamily="34" charset="0"/>
              </a:rPr>
              <a:t>ринкова інфраструктура</a:t>
            </a:r>
            <a:r>
              <a:rPr lang="en-US" sz="2200" b="1" dirty="0" smtClean="0">
                <a:solidFill>
                  <a:srgbClr val="16A50B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врешті розрізнити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Retailer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від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Reseller</a:t>
            </a:r>
            <a:endParaRPr lang="uk-UA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ü"/>
            </a:pPr>
            <a:endParaRPr lang="uk-UA" sz="2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311275" cy="120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16632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837576"/>
            <a:ext cx="4067944" cy="212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5146730"/>
            <a:ext cx="792088" cy="56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uk-UA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Market infrastructure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Ринкова інфраструктура</a:t>
            </a:r>
            <a:r>
              <a:rPr lang="ru-RU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uk-UA" sz="31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100" b="1" i="1" dirty="0" smtClean="0"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Кафедра маркетингу, </a:t>
            </a:r>
            <a:b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інновацій та регіонального розвитку</a:t>
            </a: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uk-UA" sz="3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Після засвоєння програми вибіркового курсу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3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студенти зможуть: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uk-UA" sz="29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uk-UA" sz="1800" b="1" dirty="0" smtClean="0">
              <a:solidFill>
                <a:srgbClr val="128509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uk-UA" sz="1800" b="1" dirty="0" smtClean="0">
              <a:solidFill>
                <a:srgbClr val="128509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uk-UA" sz="1800" b="1" dirty="0" smtClean="0">
              <a:solidFill>
                <a:srgbClr val="128509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досліджувати</a:t>
            </a:r>
            <a:r>
              <a:rPr lang="uk-UA" sz="2900" dirty="0" smtClean="0">
                <a:solidFill>
                  <a:srgbClr val="2F49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елементи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ринкової інфраструктури</a:t>
            </a:r>
            <a:r>
              <a:rPr lang="uk-UA" sz="2900" dirty="0" smtClean="0">
                <a:solidFill>
                  <a:srgbClr val="2F491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uk-UA" sz="2900" dirty="0" smtClean="0">
              <a:solidFill>
                <a:srgbClr val="2F491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9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виокремити</a:t>
            </a:r>
            <a:r>
              <a:rPr lang="uk-UA" sz="2900" dirty="0" smtClean="0">
                <a:solidFill>
                  <a:srgbClr val="2F4913"/>
                </a:solidFill>
                <a:latin typeface="Arial" pitchFamily="34" charset="0"/>
                <a:cs typeface="Arial" pitchFamily="34" charset="0"/>
              </a:rPr>
              <a:t> особливості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системи маркетингового посередництва в 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ринковій інфраструктурі</a:t>
            </a:r>
            <a:r>
              <a:rPr lang="uk-UA" sz="2900" dirty="0" smtClean="0">
                <a:solidFill>
                  <a:srgbClr val="2F491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uk-UA" sz="2900" dirty="0" smtClean="0">
              <a:solidFill>
                <a:srgbClr val="2F4913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засвоїти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 практичну майстерність та навички  щодо  розподілу, просування, збереження та продажу товарів і послуг;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опанувати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 вміння знаходити та реалізовувати рішення стосовно інтенсифікації обігу товарів та послуг, зокрема у підвищення ефективності функціонування ринкової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інфраструктури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1900" dirty="0" smtClean="0">
              <a:solidFill>
                <a:srgbClr val="2F4913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900" dirty="0" smtClean="0">
              <a:solidFill>
                <a:srgbClr val="2F491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1900" dirty="0" smtClean="0">
              <a:solidFill>
                <a:srgbClr val="2F491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11275" cy="120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900" dirty="0" smtClean="0">
              <a:latin typeface="Arial" pitchFamily="34" charset="0"/>
              <a:cs typeface="Arial" pitchFamily="34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900" dirty="0" smtClean="0">
              <a:latin typeface="Arial" pitchFamily="34" charset="0"/>
              <a:cs typeface="Arial" pitchFamily="34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900" dirty="0" smtClean="0">
              <a:latin typeface="Arial" pitchFamily="34" charset="0"/>
              <a:cs typeface="Arial" pitchFamily="34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900" dirty="0" smtClean="0">
              <a:latin typeface="Arial" pitchFamily="34" charset="0"/>
              <a:cs typeface="Arial" pitchFamily="34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900" dirty="0" smtClean="0">
              <a:latin typeface="Arial" pitchFamily="34" charset="0"/>
              <a:cs typeface="Arial" pitchFamily="34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9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приймати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 ефективні маркетингові рішення щодо діяльності підприємств, установ та організацій  оптової й роздрібної торгівлі,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фінансово-кредитної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системи, біржової діяльності тощо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900" dirty="0" smtClean="0">
              <a:solidFill>
                <a:srgbClr val="2F491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16632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060848"/>
            <a:ext cx="3458524" cy="218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Market infrastructure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Ринкова інфраструктура</a:t>
            </a:r>
            <a:r>
              <a:rPr lang="ru-RU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uk-UA" sz="7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7200" b="1" i="1" dirty="0" smtClean="0"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Кафедра маркетингу, </a:t>
            </a:r>
            <a:b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інновацій та регіонального розвитку</a:t>
            </a: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uk-UA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Тематика курсу</a:t>
            </a:r>
            <a:r>
              <a:rPr lang="uk-UA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uk-UA" sz="2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uk-UA" sz="1800" b="1" dirty="0" smtClean="0">
              <a:solidFill>
                <a:srgbClr val="12850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Ринкова Інфраструктура: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сутність, елементи та основні тенденції розвитку.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Посередництво в 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ринковій інфраструктурі.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маркетингового посередництва в 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ринковій інфраструктурі: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маркетингова політика розподілу, презентація товару, персональний продаж, основи мерчандайзингу.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Комерційна складова 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ринкової інфраструктури: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оптова, роздрібна торгівля,  комерційно -  виставкова діяльність та організація ярмарків.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Некомерційна складова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ринкової інфраструктури: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торгово-промислової палати, бізнес-асоціації та громадські </a:t>
            </a:r>
            <a:r>
              <a:rPr lang="uk-UA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об’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єднання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професійним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спрямуванням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19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Логістична складова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ринкової інфраструктури: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транспорт, </a:t>
            </a:r>
            <a:r>
              <a:rPr lang="uk-UA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зв’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язок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енергетика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організація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складського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господадства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Інформаційно-аналітична складова 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ринкової інфраструктури: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юридичний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аудит-консалтинг, бізнес-центри та інкубатори, науково-технічні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центри, технологічні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парки,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рекламні,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інформаційні агенції, ЗМІ.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11275" cy="120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uk-UA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uk-UA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rgbClr val="2F491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sz="17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uk-UA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Інфраструктура ринку біржової та фінансово – кредитної  діяльності: товарні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фондові біржі, банківська система України та міжбанківський валютний ринок, лізингові, страхові,  інвестиційні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компанії, інші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фінансові посередники.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Державні та суспільні інституції в 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ринковій інфраструктурі: </a:t>
            </a:r>
            <a:r>
              <a:rPr lang="uk-UA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державна податкова служба України, державна митна служба України, державна регуляторна служба України, державна служба України з питань безпечності  харчових продуктів та захисту споживачів тощо.</a:t>
            </a:r>
            <a:endParaRPr lang="uk-UA" sz="19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uk-UA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16632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16832"/>
            <a:ext cx="3448432" cy="182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Market infrastructure</a:t>
            </a: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Ринкова інфраструктура</a:t>
            </a:r>
            <a:r>
              <a:rPr lang="ru-RU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uk-UA" sz="7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7200" b="1" i="1" dirty="0" smtClean="0"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Кафедра маркетингу, </a:t>
            </a:r>
            <a:b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інновацій та регіонального розвитку</a:t>
            </a:r>
            <a:endParaRPr lang="uk-UA" sz="2000" b="1" dirty="0">
              <a:solidFill>
                <a:srgbClr val="5381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Retailer vs Reseller: What's the Difference? - Octop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47700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311275" cy="120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311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«Market infrastructure/ Ринкова інфраструктура»        Кафедра маркетингу,  інновацій та регіонального розвитку  к.е.н.,доцент Гордіца Тетяна Маноліївна </vt:lpstr>
      <vt:lpstr>«Market infrastructure/ Ринкова інфраструктура»   Кафедра маркетингу,  інновацій та регіонального розвитку</vt:lpstr>
      <vt:lpstr> «Market infrastructure/ Ринкова інфраструктура»   Кафедра маркетингу,  інновацій та регіонального розвитку</vt:lpstr>
      <vt:lpstr>«Market infrastructure/ Ринкова інфраструктура»   Кафедра маркетингу,  інновацій та регіонального розвитку</vt:lpstr>
      <vt:lpstr>«Market infrastructure/ Ринкова інфраструктура»   Кафедра маркетингу,  інновацій та регіонального розвитку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63</cp:revision>
  <dcterms:created xsi:type="dcterms:W3CDTF">2023-02-05T17:54:33Z</dcterms:created>
  <dcterms:modified xsi:type="dcterms:W3CDTF">2024-09-09T06:56:55Z</dcterms:modified>
</cp:coreProperties>
</file>