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2" r:id="rId2"/>
    <p:sldId id="273" r:id="rId3"/>
    <p:sldId id="275" r:id="rId4"/>
    <p:sldId id="276" r:id="rId5"/>
    <p:sldId id="269" r:id="rId6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16A50B"/>
    <a:srgbClr val="2F4913"/>
    <a:srgbClr val="538121"/>
    <a:srgbClr val="128509"/>
    <a:srgbClr val="DDF0C8"/>
    <a:srgbClr val="EAB2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09" autoAdjust="0"/>
    <p:restoredTop sz="94660"/>
  </p:normalViewPr>
  <p:slideViewPr>
    <p:cSldViewPr>
      <p:cViewPr>
        <p:scale>
          <a:sx n="100" d="100"/>
          <a:sy n="100" d="100"/>
        </p:scale>
        <p:origin x="-62" y="-1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4774C-0AEF-48CA-8D84-D8A1F61FE0D6}" type="datetimeFigureOut">
              <a:rPr lang="uk-UA" smtClean="0"/>
              <a:pPr/>
              <a:t>09.09.2024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773C9-EC99-4345-B21F-8BAEB11DE9E7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4774C-0AEF-48CA-8D84-D8A1F61FE0D6}" type="datetimeFigureOut">
              <a:rPr lang="uk-UA" smtClean="0"/>
              <a:pPr/>
              <a:t>09.09.2024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773C9-EC99-4345-B21F-8BAEB11DE9E7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4774C-0AEF-48CA-8D84-D8A1F61FE0D6}" type="datetimeFigureOut">
              <a:rPr lang="uk-UA" smtClean="0"/>
              <a:pPr/>
              <a:t>09.09.2024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773C9-EC99-4345-B21F-8BAEB11DE9E7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4774C-0AEF-48CA-8D84-D8A1F61FE0D6}" type="datetimeFigureOut">
              <a:rPr lang="uk-UA" smtClean="0"/>
              <a:pPr/>
              <a:t>09.09.2024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773C9-EC99-4345-B21F-8BAEB11DE9E7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4774C-0AEF-48CA-8D84-D8A1F61FE0D6}" type="datetimeFigureOut">
              <a:rPr lang="uk-UA" smtClean="0"/>
              <a:pPr/>
              <a:t>09.09.2024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773C9-EC99-4345-B21F-8BAEB11DE9E7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4774C-0AEF-48CA-8D84-D8A1F61FE0D6}" type="datetimeFigureOut">
              <a:rPr lang="uk-UA" smtClean="0"/>
              <a:pPr/>
              <a:t>09.09.2024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773C9-EC99-4345-B21F-8BAEB11DE9E7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4774C-0AEF-48CA-8D84-D8A1F61FE0D6}" type="datetimeFigureOut">
              <a:rPr lang="uk-UA" smtClean="0"/>
              <a:pPr/>
              <a:t>09.09.2024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773C9-EC99-4345-B21F-8BAEB11DE9E7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4774C-0AEF-48CA-8D84-D8A1F61FE0D6}" type="datetimeFigureOut">
              <a:rPr lang="uk-UA" smtClean="0"/>
              <a:pPr/>
              <a:t>09.09.2024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773C9-EC99-4345-B21F-8BAEB11DE9E7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4774C-0AEF-48CA-8D84-D8A1F61FE0D6}" type="datetimeFigureOut">
              <a:rPr lang="uk-UA" smtClean="0"/>
              <a:pPr/>
              <a:t>09.09.2024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773C9-EC99-4345-B21F-8BAEB11DE9E7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4774C-0AEF-48CA-8D84-D8A1F61FE0D6}" type="datetimeFigureOut">
              <a:rPr lang="uk-UA" smtClean="0"/>
              <a:pPr/>
              <a:t>09.09.2024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773C9-EC99-4345-B21F-8BAEB11DE9E7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4774C-0AEF-48CA-8D84-D8A1F61FE0D6}" type="datetimeFigureOut">
              <a:rPr lang="uk-UA" smtClean="0"/>
              <a:pPr/>
              <a:t>09.09.2024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773C9-EC99-4345-B21F-8BAEB11DE9E7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74774C-0AEF-48CA-8D84-D8A1F61FE0D6}" type="datetimeFigureOut">
              <a:rPr lang="uk-UA" smtClean="0"/>
              <a:pPr/>
              <a:t>09.09.2024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7773C9-EC99-4345-B21F-8BAEB11DE9E7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google.com/url?sa=i&amp;url=https://octopos.com/retailer-vs-reseller-whats-the-difference/&amp;psig=AOvVaw2Dl6m3cTpddHHjzUHUhX9U&amp;ust=1695469103817000&amp;source=images&amp;cd=vfe&amp;opi=89978449&amp;ved=0CBIQjhxqFwoTCNjbxP2QvoEDFQAAAAAdAAAAABAD" TargetMode="Externa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noFill/>
        </p:spPr>
        <p:txBody>
          <a:bodyPr>
            <a:normAutofit fontScale="90000"/>
          </a:bodyPr>
          <a:lstStyle/>
          <a:p>
            <a:r>
              <a:rPr lang="uk-UA" sz="40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uk-UA" sz="40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uk-UA" sz="31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«</a:t>
            </a:r>
            <a:r>
              <a:rPr lang="en-US" sz="31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M</a:t>
            </a:r>
            <a:r>
              <a:rPr lang="en-US" sz="31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arket infrastructure</a:t>
            </a:r>
            <a:r>
              <a:rPr lang="uk-UA" sz="31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/</a:t>
            </a:r>
            <a:br>
              <a:rPr lang="uk-UA" sz="31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</a:br>
            <a:r>
              <a:rPr lang="uk-UA" sz="31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Ринкова інфраструктура</a:t>
            </a:r>
            <a:r>
              <a:rPr lang="ru-RU" sz="31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»      </a:t>
            </a:r>
            <a:r>
              <a:rPr lang="uk-UA" sz="6600" b="1" i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uk-UA" sz="6600" b="1" i="1" dirty="0" smtClean="0">
                <a:latin typeface="Arial" pitchFamily="34" charset="0"/>
                <a:cs typeface="Arial" pitchFamily="34" charset="0"/>
              </a:rPr>
            </a:br>
            <a:r>
              <a:rPr lang="uk-UA" sz="18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Кафедра маркетингу, </a:t>
            </a:r>
            <a:br>
              <a:rPr lang="uk-UA" sz="18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uk-UA" sz="18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інновацій та регіонального розвитку </a:t>
            </a:r>
            <a:r>
              <a:rPr lang="uk-UA" sz="1800" b="1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uk-UA" sz="1800" b="1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</a:br>
            <a:r>
              <a:rPr lang="uk-UA" sz="1800" b="1" i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к.е.н</a:t>
            </a:r>
            <a:r>
              <a:rPr lang="uk-UA" sz="1800" b="1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.,доцент </a:t>
            </a:r>
            <a:r>
              <a:rPr lang="uk-UA" sz="1800" b="1" i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Гордіца</a:t>
            </a:r>
            <a:r>
              <a:rPr lang="uk-UA" sz="1800" b="1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Тетяна </a:t>
            </a:r>
            <a:r>
              <a:rPr lang="uk-UA" sz="1800" b="1" i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Маноліївна</a:t>
            </a:r>
            <a:r>
              <a:rPr lang="uk-UA" sz="1800" b="1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uk-UA" sz="1800" b="1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</a:br>
            <a:endParaRPr lang="uk-UA" sz="1800" dirty="0">
              <a:solidFill>
                <a:srgbClr val="C00000"/>
              </a:solidFill>
            </a:endParaRPr>
          </a:p>
        </p:txBody>
      </p:sp>
      <p:pic>
        <p:nvPicPr>
          <p:cNvPr id="4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311275" cy="12065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96200" y="116632"/>
            <a:ext cx="1447800" cy="1238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67744" y="1772816"/>
            <a:ext cx="4329648" cy="4215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31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«</a:t>
            </a:r>
            <a:r>
              <a:rPr lang="en-US" sz="31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Market infrastructure</a:t>
            </a:r>
            <a:r>
              <a:rPr lang="uk-UA" sz="31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/</a:t>
            </a:r>
            <a:br>
              <a:rPr lang="uk-UA" sz="31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</a:br>
            <a:r>
              <a:rPr lang="uk-UA" sz="31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Ринкова інфраструктура</a:t>
            </a:r>
            <a:r>
              <a:rPr lang="ru-RU" sz="31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» </a:t>
            </a:r>
            <a:r>
              <a:rPr lang="uk-UA" sz="7200" b="1" i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uk-UA" sz="7200" b="1" i="1" dirty="0" smtClean="0">
                <a:latin typeface="Arial" pitchFamily="34" charset="0"/>
                <a:cs typeface="Arial" pitchFamily="34" charset="0"/>
              </a:rPr>
            </a:br>
            <a:r>
              <a:rPr lang="uk-UA" sz="2000" b="1" i="1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uk-UA" sz="20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Кафедра маркетингу, </a:t>
            </a:r>
            <a:br>
              <a:rPr lang="uk-UA" sz="20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uk-UA" sz="20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інновацій та регіонального розвитку</a:t>
            </a:r>
            <a:endParaRPr lang="uk-UA" sz="2000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3568" y="1628800"/>
            <a:ext cx="4464496" cy="4525963"/>
          </a:xfrm>
        </p:spPr>
        <p:txBody>
          <a:bodyPr>
            <a:normAutofit/>
          </a:bodyPr>
          <a:lstStyle/>
          <a:p>
            <a:pPr marL="0" indent="0" algn="ctr">
              <a:spcBef>
                <a:spcPts val="2400"/>
              </a:spcBef>
              <a:buFont typeface="Wingdings" pitchFamily="2" charset="2"/>
              <a:buChar char="ü"/>
            </a:pPr>
            <a:r>
              <a:rPr lang="uk-UA" sz="2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Ти </a:t>
            </a:r>
            <a:r>
              <a:rPr lang="uk-UA" sz="2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поклав за мету стати </a:t>
            </a:r>
            <a:r>
              <a:rPr lang="uk-UA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дилером чи </a:t>
            </a:r>
            <a:r>
              <a:rPr lang="uk-UA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дистриб’</a:t>
            </a:r>
            <a:r>
              <a:rPr lang="ru-RU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ютором</a:t>
            </a:r>
            <a:r>
              <a:rPr lang="ru-RU" sz="2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uk-UA" sz="2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0" indent="0" algn="ctr">
              <a:spcBef>
                <a:spcPts val="0"/>
              </a:spcBef>
              <a:buFont typeface="Wingdings" pitchFamily="2" charset="2"/>
              <a:buChar char="ü"/>
            </a:pPr>
            <a:r>
              <a:rPr lang="ru-RU" sz="22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Працювати</a:t>
            </a:r>
            <a:r>
              <a:rPr lang="ru-RU" sz="2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 в</a:t>
            </a:r>
            <a:r>
              <a:rPr lang="ru-RU" sz="2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логістичній</a:t>
            </a:r>
            <a:r>
              <a:rPr lang="ru-RU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компанії</a:t>
            </a:r>
            <a:r>
              <a:rPr lang="ru-RU" sz="2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uk-UA" sz="2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0" indent="0" algn="ctr">
              <a:spcBef>
                <a:spcPts val="0"/>
              </a:spcBef>
              <a:buFont typeface="Wingdings" pitchFamily="2" charset="2"/>
              <a:buChar char="ü"/>
            </a:pPr>
            <a:r>
              <a:rPr lang="ru-RU" sz="22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Надавати</a:t>
            </a:r>
            <a:r>
              <a:rPr lang="ru-RU" sz="2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маркетингові</a:t>
            </a:r>
            <a:r>
              <a:rPr lang="ru-RU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послуги</a:t>
            </a:r>
            <a:r>
              <a:rPr lang="ru-RU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у </a:t>
            </a:r>
            <a:r>
              <a:rPr lang="ru-RU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своїй</a:t>
            </a:r>
            <a:r>
              <a:rPr lang="ru-RU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власній</a:t>
            </a:r>
            <a:r>
              <a:rPr lang="ru-RU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фірмі</a:t>
            </a:r>
            <a:r>
              <a:rPr lang="ru-RU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uk-UA" sz="22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0" indent="0" algn="ctr">
              <a:spcBef>
                <a:spcPts val="0"/>
              </a:spcBef>
              <a:buFont typeface="Wingdings" pitchFamily="2" charset="2"/>
              <a:buChar char="ü"/>
            </a:pPr>
            <a:r>
              <a:rPr lang="ru-RU" sz="22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Відповідь</a:t>
            </a:r>
            <a:r>
              <a:rPr lang="ru-RU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– </a:t>
            </a:r>
            <a:r>
              <a:rPr lang="ru-RU" sz="22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опанувати</a:t>
            </a:r>
            <a:r>
              <a:rPr lang="ru-RU" sz="2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 курс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smtClean="0">
                <a:solidFill>
                  <a:srgbClr val="16A50B"/>
                </a:solidFill>
                <a:latin typeface="Arial" pitchFamily="34" charset="0"/>
                <a:cs typeface="Arial" pitchFamily="34" charset="0"/>
              </a:rPr>
              <a:t>M</a:t>
            </a:r>
            <a:r>
              <a:rPr lang="en-US" sz="2200" b="1" dirty="0" smtClean="0">
                <a:solidFill>
                  <a:srgbClr val="16A50B"/>
                </a:solidFill>
                <a:latin typeface="Arial" pitchFamily="34" charset="0"/>
                <a:cs typeface="Arial" pitchFamily="34" charset="0"/>
              </a:rPr>
              <a:t>arket infrastructure/</a:t>
            </a:r>
            <a:r>
              <a:rPr lang="uk-UA" sz="2200" b="1" dirty="0" smtClean="0">
                <a:solidFill>
                  <a:srgbClr val="16A50B"/>
                </a:solidFill>
                <a:latin typeface="Arial" pitchFamily="34" charset="0"/>
                <a:cs typeface="Arial" pitchFamily="34" charset="0"/>
              </a:rPr>
              <a:t>ринкова інфраструктура</a:t>
            </a:r>
            <a:r>
              <a:rPr lang="en-US" sz="2200" b="1" dirty="0" smtClean="0">
                <a:solidFill>
                  <a:srgbClr val="16A50B"/>
                </a:solidFill>
                <a:latin typeface="Arial" pitchFamily="34" charset="0"/>
                <a:cs typeface="Arial" pitchFamily="34" charset="0"/>
              </a:rPr>
              <a:t>…</a:t>
            </a:r>
            <a:r>
              <a:rPr lang="uk-UA" sz="2200" dirty="0" smtClean="0">
                <a:latin typeface="Arial" pitchFamily="34" charset="0"/>
                <a:cs typeface="Arial" pitchFamily="34" charset="0"/>
              </a:rPr>
              <a:t>та </a:t>
            </a:r>
            <a:r>
              <a:rPr lang="uk-UA" sz="2200" dirty="0" smtClean="0">
                <a:latin typeface="Arial" pitchFamily="34" charset="0"/>
                <a:cs typeface="Arial" pitchFamily="34" charset="0"/>
              </a:rPr>
              <a:t>врешті розрізнити </a:t>
            </a:r>
            <a:endParaRPr lang="uk-UA" sz="2200" dirty="0" smtClean="0">
              <a:latin typeface="Arial" pitchFamily="34" charset="0"/>
              <a:cs typeface="Arial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Retailer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uk-UA" sz="2200" dirty="0" smtClean="0">
                <a:latin typeface="Arial" pitchFamily="34" charset="0"/>
                <a:cs typeface="Arial" pitchFamily="34" charset="0"/>
              </a:rPr>
              <a:t>від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Reseller</a:t>
            </a:r>
            <a:endParaRPr lang="uk-UA" sz="22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en-US" sz="2400" u="sng" dirty="0" smtClean="0">
              <a:latin typeface="Arial" pitchFamily="34" charset="0"/>
              <a:cs typeface="Arial" pitchFamily="34" charset="0"/>
              <a:hlinkClick r:id="rId2"/>
            </a:endParaRPr>
          </a:p>
          <a:p>
            <a:pPr marL="0" indent="0" algn="ctr">
              <a:spcBef>
                <a:spcPts val="0"/>
              </a:spcBef>
              <a:buFont typeface="Wingdings" pitchFamily="2" charset="2"/>
              <a:buChar char="ü"/>
            </a:pPr>
            <a:endParaRPr lang="uk-UA" sz="2200" b="1" dirty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16632"/>
            <a:ext cx="1311275" cy="12065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96200" y="116632"/>
            <a:ext cx="1447800" cy="1238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0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076056" y="2837576"/>
            <a:ext cx="4067944" cy="2129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427984" y="5146730"/>
            <a:ext cx="792088" cy="5664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lnSpc>
                <a:spcPct val="90000"/>
              </a:lnSpc>
            </a:pPr>
            <a:r>
              <a:rPr lang="uk-UA" sz="40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uk-UA" sz="31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«</a:t>
            </a:r>
            <a:r>
              <a:rPr lang="en-US" sz="31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Market infrastructure</a:t>
            </a:r>
            <a:r>
              <a:rPr lang="uk-UA" sz="31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/</a:t>
            </a:r>
            <a:br>
              <a:rPr lang="uk-UA" sz="31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</a:br>
            <a:r>
              <a:rPr lang="uk-UA" sz="31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Ринкова інфраструктура</a:t>
            </a:r>
            <a:r>
              <a:rPr lang="ru-RU" sz="31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» </a:t>
            </a:r>
            <a:r>
              <a:rPr lang="uk-UA" sz="3100" b="1" i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uk-UA" sz="3100" b="1" i="1" dirty="0" smtClean="0">
                <a:latin typeface="Arial" pitchFamily="34" charset="0"/>
                <a:cs typeface="Arial" pitchFamily="34" charset="0"/>
              </a:rPr>
            </a:br>
            <a:r>
              <a:rPr lang="uk-UA" sz="2000" b="1" i="1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uk-UA" sz="20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Кафедра маркетингу, </a:t>
            </a:r>
            <a:br>
              <a:rPr lang="uk-UA" sz="20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uk-UA" sz="20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інновацій та регіонального розвитку</a:t>
            </a:r>
            <a:endParaRPr lang="uk-UA" sz="2000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47500" lnSpcReduction="20000"/>
          </a:bodyPr>
          <a:lstStyle/>
          <a:p>
            <a:pPr marL="0" lvl="0" indent="0" algn="ctr">
              <a:spcBef>
                <a:spcPts val="0"/>
              </a:spcBef>
              <a:buNone/>
            </a:pPr>
            <a:r>
              <a:rPr lang="uk-UA" sz="38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Після засвоєння програми вибіркового курсу </a:t>
            </a:r>
          </a:p>
          <a:p>
            <a:pPr marL="0" lvl="0" indent="0" algn="ctr">
              <a:spcBef>
                <a:spcPts val="0"/>
              </a:spcBef>
              <a:buNone/>
            </a:pPr>
            <a:r>
              <a:rPr lang="uk-UA" sz="38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студенти зможуть:</a:t>
            </a:r>
          </a:p>
          <a:p>
            <a:pPr marL="0" lvl="0" indent="0" algn="ctr">
              <a:spcBef>
                <a:spcPts val="0"/>
              </a:spcBef>
              <a:buNone/>
            </a:pPr>
            <a:endParaRPr lang="uk-UA" sz="2900" b="1" dirty="0" smtClean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  <a:p>
            <a:pPr marL="0" lvl="0" indent="0" algn="ctr">
              <a:spcBef>
                <a:spcPts val="0"/>
              </a:spcBef>
              <a:buNone/>
            </a:pPr>
            <a:endParaRPr lang="uk-UA" sz="1800" b="1" dirty="0" smtClean="0">
              <a:solidFill>
                <a:srgbClr val="128509"/>
              </a:solidFill>
              <a:latin typeface="Arial" pitchFamily="34" charset="0"/>
              <a:cs typeface="Arial" pitchFamily="34" charset="0"/>
            </a:endParaRPr>
          </a:p>
          <a:p>
            <a:pPr marL="0" lvl="0" indent="0" algn="ctr">
              <a:spcBef>
                <a:spcPts val="0"/>
              </a:spcBef>
              <a:buNone/>
            </a:pPr>
            <a:endParaRPr lang="uk-UA" sz="1800" b="1" dirty="0" smtClean="0">
              <a:solidFill>
                <a:srgbClr val="128509"/>
              </a:solidFill>
              <a:latin typeface="Arial" pitchFamily="34" charset="0"/>
              <a:cs typeface="Arial" pitchFamily="34" charset="0"/>
            </a:endParaRPr>
          </a:p>
          <a:p>
            <a:pPr marL="0" lvl="0" indent="0" algn="ctr">
              <a:spcBef>
                <a:spcPts val="0"/>
              </a:spcBef>
              <a:buNone/>
            </a:pPr>
            <a:endParaRPr lang="uk-UA" sz="1800" b="1" dirty="0" smtClean="0">
              <a:solidFill>
                <a:srgbClr val="128509"/>
              </a:solidFill>
              <a:latin typeface="Arial" pitchFamily="34" charset="0"/>
              <a:cs typeface="Arial" pitchFamily="34" charset="0"/>
            </a:endParaRPr>
          </a:p>
          <a:p>
            <a:pPr marL="0" lvl="0" indent="0" algn="just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ü"/>
            </a:pPr>
            <a:r>
              <a:rPr lang="uk-UA" sz="29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досліджувати</a:t>
            </a:r>
            <a:r>
              <a:rPr lang="uk-UA" sz="2900" dirty="0" smtClean="0">
                <a:solidFill>
                  <a:srgbClr val="2F4913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uk-UA" sz="2900" dirty="0" smtClean="0">
                <a:latin typeface="Arial" pitchFamily="34" charset="0"/>
                <a:cs typeface="Arial" pitchFamily="34" charset="0"/>
              </a:rPr>
              <a:t>елементи </a:t>
            </a:r>
            <a:r>
              <a:rPr lang="uk-UA" sz="2900" dirty="0" smtClean="0">
                <a:latin typeface="Arial" pitchFamily="34" charset="0"/>
                <a:cs typeface="Arial" pitchFamily="34" charset="0"/>
              </a:rPr>
              <a:t>ринкової інфраструктури</a:t>
            </a:r>
            <a:r>
              <a:rPr lang="uk-UA" sz="2900" dirty="0" smtClean="0">
                <a:solidFill>
                  <a:srgbClr val="2F4913"/>
                </a:solidFill>
                <a:latin typeface="Arial" pitchFamily="34" charset="0"/>
                <a:cs typeface="Arial" pitchFamily="34" charset="0"/>
              </a:rPr>
              <a:t>;</a:t>
            </a:r>
            <a:endParaRPr lang="uk-UA" sz="2900" dirty="0" smtClean="0">
              <a:solidFill>
                <a:srgbClr val="2F4913"/>
              </a:solidFill>
              <a:latin typeface="Arial" pitchFamily="34" charset="0"/>
              <a:cs typeface="Arial" pitchFamily="34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ü"/>
            </a:pPr>
            <a:r>
              <a:rPr lang="uk-UA" sz="29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виокремити</a:t>
            </a:r>
            <a:r>
              <a:rPr lang="uk-UA" sz="2900" dirty="0" smtClean="0">
                <a:solidFill>
                  <a:srgbClr val="2F4913"/>
                </a:solidFill>
                <a:latin typeface="Arial" pitchFamily="34" charset="0"/>
                <a:cs typeface="Arial" pitchFamily="34" charset="0"/>
              </a:rPr>
              <a:t> особливості </a:t>
            </a:r>
            <a:r>
              <a:rPr lang="uk-UA" sz="2900" dirty="0" smtClean="0">
                <a:latin typeface="Arial" pitchFamily="34" charset="0"/>
                <a:cs typeface="Arial" pitchFamily="34" charset="0"/>
              </a:rPr>
              <a:t>системи маркетингового посередництва в  </a:t>
            </a:r>
            <a:r>
              <a:rPr lang="uk-UA" sz="2900" dirty="0" smtClean="0">
                <a:latin typeface="Arial" pitchFamily="34" charset="0"/>
                <a:cs typeface="Arial" pitchFamily="34" charset="0"/>
              </a:rPr>
              <a:t>ринковій інфраструктурі</a:t>
            </a:r>
            <a:r>
              <a:rPr lang="uk-UA" sz="2900" dirty="0" smtClean="0">
                <a:solidFill>
                  <a:srgbClr val="2F4913"/>
                </a:solidFill>
                <a:latin typeface="Arial" pitchFamily="34" charset="0"/>
                <a:cs typeface="Arial" pitchFamily="34" charset="0"/>
              </a:rPr>
              <a:t>;</a:t>
            </a:r>
            <a:endParaRPr lang="uk-UA" sz="2900" dirty="0" smtClean="0">
              <a:solidFill>
                <a:srgbClr val="2F4913"/>
              </a:solidFill>
              <a:latin typeface="Arial" pitchFamily="34" charset="0"/>
              <a:cs typeface="Arial" pitchFamily="34" charset="0"/>
            </a:endParaRPr>
          </a:p>
          <a:p>
            <a:pPr marL="0" lvl="0" indent="0" algn="just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ü"/>
            </a:pPr>
            <a:r>
              <a:rPr lang="uk-UA" sz="29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засвоїти</a:t>
            </a:r>
            <a:r>
              <a:rPr lang="uk-UA" sz="2900" dirty="0" smtClean="0">
                <a:latin typeface="Arial" pitchFamily="34" charset="0"/>
                <a:cs typeface="Arial" pitchFamily="34" charset="0"/>
              </a:rPr>
              <a:t> практичну майстерність та навички  щодо  розподілу, просування, збереження та продажу товарів і послуг;</a:t>
            </a:r>
          </a:p>
          <a:p>
            <a:pPr marL="0" lvl="0" indent="0" algn="just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ü"/>
            </a:pPr>
            <a:r>
              <a:rPr lang="uk-UA" sz="2900" dirty="0" smtClean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опанувати</a:t>
            </a:r>
            <a:r>
              <a:rPr lang="uk-UA" sz="2900" dirty="0" smtClean="0">
                <a:latin typeface="Arial" pitchFamily="34" charset="0"/>
                <a:cs typeface="Arial" pitchFamily="34" charset="0"/>
              </a:rPr>
              <a:t> вміння знаходити та реалізовувати рішення стосовно інтенсифікації обігу товарів та послуг, зокрема у підвищення ефективності функціонування ринкової </a:t>
            </a:r>
            <a:r>
              <a:rPr lang="uk-UA" sz="2900" dirty="0" smtClean="0">
                <a:latin typeface="Arial" pitchFamily="34" charset="0"/>
                <a:cs typeface="Arial" pitchFamily="34" charset="0"/>
              </a:rPr>
              <a:t>інфраструктури</a:t>
            </a:r>
            <a:r>
              <a:rPr lang="uk-UA" sz="2900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pPr marL="0" lvl="0" indent="0" algn="just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ü"/>
            </a:pPr>
            <a:endParaRPr lang="uk-UA" sz="1900" dirty="0" smtClean="0">
              <a:solidFill>
                <a:srgbClr val="2F4913"/>
              </a:solidFill>
              <a:latin typeface="Arial" pitchFamily="34" charset="0"/>
              <a:cs typeface="Arial" pitchFamily="34" charset="0"/>
            </a:endParaRPr>
          </a:p>
          <a:p>
            <a:pPr marL="0" lvl="0" indent="0" algn="just">
              <a:spcBef>
                <a:spcPts val="0"/>
              </a:spcBef>
              <a:buFont typeface="Wingdings" pitchFamily="2" charset="2"/>
              <a:buChar char="ü"/>
            </a:pPr>
            <a:endParaRPr lang="uk-UA" sz="1900" dirty="0" smtClean="0">
              <a:solidFill>
                <a:srgbClr val="2F4913"/>
              </a:solidFill>
              <a:latin typeface="Arial" pitchFamily="34" charset="0"/>
              <a:cs typeface="Arial" pitchFamily="34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uk-UA" sz="1900" dirty="0" smtClean="0">
              <a:solidFill>
                <a:srgbClr val="2F4913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16632"/>
            <a:ext cx="1311275" cy="12065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sp>
        <p:nvSpPr>
          <p:cNvPr id="8" name="Содержимое 7"/>
          <p:cNvSpPr>
            <a:spLocks noGrp="1"/>
          </p:cNvSpPr>
          <p:nvPr>
            <p:ph sz="half" idx="2"/>
          </p:nvPr>
        </p:nvSpPr>
        <p:spPr/>
        <p:txBody>
          <a:bodyPr>
            <a:normAutofit fontScale="47500" lnSpcReduction="20000"/>
          </a:bodyPr>
          <a:lstStyle/>
          <a:p>
            <a:pPr marL="0" lvl="0" indent="0" algn="just">
              <a:spcBef>
                <a:spcPts val="0"/>
              </a:spcBef>
              <a:buFont typeface="Wingdings" pitchFamily="2" charset="2"/>
              <a:buChar char="ü"/>
            </a:pPr>
            <a:endParaRPr lang="uk-UA" sz="1400" dirty="0" smtClean="0">
              <a:latin typeface="Arial" pitchFamily="34" charset="0"/>
              <a:cs typeface="Arial" pitchFamily="34" charset="0"/>
            </a:endParaRPr>
          </a:p>
          <a:p>
            <a:pPr marL="0" lvl="0" indent="0" algn="just">
              <a:spcBef>
                <a:spcPts val="0"/>
              </a:spcBef>
              <a:buFont typeface="Wingdings" pitchFamily="2" charset="2"/>
              <a:buChar char="ü"/>
            </a:pPr>
            <a:endParaRPr lang="uk-UA" sz="1400" dirty="0" smtClean="0">
              <a:latin typeface="Arial" pitchFamily="34" charset="0"/>
              <a:cs typeface="Arial" pitchFamily="34" charset="0"/>
            </a:endParaRPr>
          </a:p>
          <a:p>
            <a:pPr marL="0" lvl="0" indent="0" algn="just">
              <a:spcBef>
                <a:spcPts val="0"/>
              </a:spcBef>
              <a:buFont typeface="Wingdings" pitchFamily="2" charset="2"/>
              <a:buChar char="ü"/>
            </a:pPr>
            <a:endParaRPr lang="uk-UA" sz="1400" dirty="0" smtClean="0">
              <a:latin typeface="Arial" pitchFamily="34" charset="0"/>
              <a:cs typeface="Arial" pitchFamily="34" charset="0"/>
            </a:endParaRPr>
          </a:p>
          <a:p>
            <a:pPr marL="0" lvl="0" indent="0" algn="just">
              <a:spcBef>
                <a:spcPts val="0"/>
              </a:spcBef>
              <a:buFont typeface="Wingdings" pitchFamily="2" charset="2"/>
              <a:buChar char="ü"/>
            </a:pPr>
            <a:endParaRPr lang="uk-UA" sz="1400" dirty="0" smtClean="0">
              <a:latin typeface="Arial" pitchFamily="34" charset="0"/>
              <a:cs typeface="Arial" pitchFamily="34" charset="0"/>
            </a:endParaRPr>
          </a:p>
          <a:p>
            <a:pPr marL="0" lvl="0" indent="0" algn="just">
              <a:spcBef>
                <a:spcPts val="0"/>
              </a:spcBef>
              <a:buFont typeface="Wingdings" pitchFamily="2" charset="2"/>
              <a:buChar char="ü"/>
            </a:pPr>
            <a:endParaRPr lang="uk-UA" sz="1400" dirty="0" smtClean="0">
              <a:latin typeface="Arial" pitchFamily="34" charset="0"/>
              <a:cs typeface="Arial" pitchFamily="34" charset="0"/>
            </a:endParaRPr>
          </a:p>
          <a:p>
            <a:pPr marL="0" lvl="0" indent="0" algn="just">
              <a:spcBef>
                <a:spcPts val="0"/>
              </a:spcBef>
              <a:buFont typeface="Wingdings" pitchFamily="2" charset="2"/>
              <a:buChar char="ü"/>
            </a:pPr>
            <a:endParaRPr lang="uk-UA" sz="1400" dirty="0" smtClean="0">
              <a:latin typeface="Arial" pitchFamily="34" charset="0"/>
              <a:cs typeface="Arial" pitchFamily="34" charset="0"/>
            </a:endParaRPr>
          </a:p>
          <a:p>
            <a:pPr marL="0" lvl="0" indent="0" algn="just">
              <a:spcBef>
                <a:spcPts val="0"/>
              </a:spcBef>
              <a:buFont typeface="Wingdings" pitchFamily="2" charset="2"/>
              <a:buChar char="ü"/>
            </a:pPr>
            <a:endParaRPr lang="uk-UA" sz="1400" dirty="0" smtClean="0">
              <a:latin typeface="Arial" pitchFamily="34" charset="0"/>
              <a:cs typeface="Arial" pitchFamily="34" charset="0"/>
            </a:endParaRPr>
          </a:p>
          <a:p>
            <a:pPr marL="0" lvl="0" indent="0" algn="just">
              <a:spcBef>
                <a:spcPts val="0"/>
              </a:spcBef>
              <a:buFont typeface="Wingdings" pitchFamily="2" charset="2"/>
              <a:buChar char="ü"/>
            </a:pPr>
            <a:endParaRPr lang="uk-UA" sz="1400" dirty="0" smtClean="0">
              <a:latin typeface="Arial" pitchFamily="34" charset="0"/>
              <a:cs typeface="Arial" pitchFamily="34" charset="0"/>
            </a:endParaRPr>
          </a:p>
          <a:p>
            <a:pPr marL="0" lvl="0" indent="0" algn="just">
              <a:spcBef>
                <a:spcPts val="0"/>
              </a:spcBef>
              <a:buFont typeface="Wingdings" pitchFamily="2" charset="2"/>
              <a:buChar char="ü"/>
            </a:pPr>
            <a:endParaRPr lang="uk-UA" sz="1400" dirty="0" smtClean="0">
              <a:latin typeface="Arial" pitchFamily="34" charset="0"/>
              <a:cs typeface="Arial" pitchFamily="34" charset="0"/>
            </a:endParaRPr>
          </a:p>
          <a:p>
            <a:pPr marL="0" lvl="0" indent="0" algn="just">
              <a:spcBef>
                <a:spcPts val="0"/>
              </a:spcBef>
              <a:buFont typeface="Wingdings" pitchFamily="2" charset="2"/>
              <a:buChar char="ü"/>
            </a:pPr>
            <a:endParaRPr lang="uk-UA" sz="1400" dirty="0" smtClean="0">
              <a:latin typeface="Arial" pitchFamily="34" charset="0"/>
              <a:cs typeface="Arial" pitchFamily="34" charset="0"/>
            </a:endParaRPr>
          </a:p>
          <a:p>
            <a:pPr marL="0" lvl="0" indent="0" algn="just">
              <a:spcBef>
                <a:spcPts val="0"/>
              </a:spcBef>
              <a:buFont typeface="Wingdings" pitchFamily="2" charset="2"/>
              <a:buChar char="ü"/>
            </a:pPr>
            <a:endParaRPr lang="uk-UA" sz="1400" dirty="0" smtClean="0">
              <a:latin typeface="Arial" pitchFamily="34" charset="0"/>
              <a:cs typeface="Arial" pitchFamily="34" charset="0"/>
            </a:endParaRPr>
          </a:p>
          <a:p>
            <a:pPr marL="0" lvl="0" indent="0" algn="just">
              <a:spcBef>
                <a:spcPts val="0"/>
              </a:spcBef>
              <a:buFont typeface="Wingdings" pitchFamily="2" charset="2"/>
              <a:buChar char="ü"/>
            </a:pPr>
            <a:endParaRPr lang="uk-UA" sz="1400" dirty="0" smtClean="0">
              <a:latin typeface="Arial" pitchFamily="34" charset="0"/>
              <a:cs typeface="Arial" pitchFamily="34" charset="0"/>
            </a:endParaRPr>
          </a:p>
          <a:p>
            <a:pPr marL="0" lvl="0" indent="0" algn="just">
              <a:spcBef>
                <a:spcPts val="0"/>
              </a:spcBef>
              <a:buFont typeface="Wingdings" pitchFamily="2" charset="2"/>
              <a:buChar char="ü"/>
            </a:pPr>
            <a:endParaRPr lang="uk-UA" sz="1400" dirty="0" smtClean="0">
              <a:latin typeface="Arial" pitchFamily="34" charset="0"/>
              <a:cs typeface="Arial" pitchFamily="34" charset="0"/>
            </a:endParaRPr>
          </a:p>
          <a:p>
            <a:pPr marL="0" lvl="0" indent="0" algn="just">
              <a:spcBef>
                <a:spcPts val="0"/>
              </a:spcBef>
              <a:buFont typeface="Wingdings" pitchFamily="2" charset="2"/>
              <a:buChar char="ü"/>
            </a:pPr>
            <a:endParaRPr lang="uk-UA" sz="1400" dirty="0" smtClean="0">
              <a:latin typeface="Arial" pitchFamily="34" charset="0"/>
              <a:cs typeface="Arial" pitchFamily="34" charset="0"/>
            </a:endParaRPr>
          </a:p>
          <a:p>
            <a:pPr marL="0" lvl="0" indent="0" algn="just">
              <a:spcBef>
                <a:spcPts val="0"/>
              </a:spcBef>
              <a:buFont typeface="Wingdings" pitchFamily="2" charset="2"/>
              <a:buChar char="ü"/>
            </a:pPr>
            <a:endParaRPr lang="uk-UA" sz="1400" dirty="0" smtClean="0">
              <a:latin typeface="Arial" pitchFamily="34" charset="0"/>
              <a:cs typeface="Arial" pitchFamily="34" charset="0"/>
            </a:endParaRPr>
          </a:p>
          <a:p>
            <a:pPr marL="0" lvl="0" indent="0" algn="just">
              <a:spcBef>
                <a:spcPts val="0"/>
              </a:spcBef>
              <a:buNone/>
            </a:pPr>
            <a:endParaRPr lang="uk-UA" sz="1400" dirty="0" smtClean="0">
              <a:latin typeface="Arial" pitchFamily="34" charset="0"/>
              <a:cs typeface="Arial" pitchFamily="34" charset="0"/>
            </a:endParaRPr>
          </a:p>
          <a:p>
            <a:pPr marL="0" lvl="0" indent="0" algn="just">
              <a:spcBef>
                <a:spcPts val="0"/>
              </a:spcBef>
              <a:buNone/>
            </a:pPr>
            <a:endParaRPr lang="uk-UA" sz="1400" dirty="0" smtClean="0">
              <a:latin typeface="Arial" pitchFamily="34" charset="0"/>
              <a:cs typeface="Arial" pitchFamily="34" charset="0"/>
            </a:endParaRPr>
          </a:p>
          <a:p>
            <a:pPr marL="0" lvl="0" indent="0" algn="just">
              <a:spcBef>
                <a:spcPts val="0"/>
              </a:spcBef>
              <a:buNone/>
            </a:pPr>
            <a:endParaRPr lang="uk-UA" sz="1400" dirty="0" smtClean="0">
              <a:latin typeface="Arial" pitchFamily="34" charset="0"/>
              <a:cs typeface="Arial" pitchFamily="34" charset="0"/>
            </a:endParaRPr>
          </a:p>
          <a:p>
            <a:pPr marL="0" lvl="0" indent="0" algn="just">
              <a:spcBef>
                <a:spcPts val="0"/>
              </a:spcBef>
              <a:buNone/>
            </a:pPr>
            <a:endParaRPr lang="uk-UA" sz="1400" dirty="0" smtClean="0">
              <a:latin typeface="Arial" pitchFamily="34" charset="0"/>
              <a:cs typeface="Arial" pitchFamily="34" charset="0"/>
            </a:endParaRPr>
          </a:p>
          <a:p>
            <a:pPr marL="0" lvl="0" indent="0" algn="just">
              <a:spcBef>
                <a:spcPts val="0"/>
              </a:spcBef>
              <a:buNone/>
            </a:pPr>
            <a:endParaRPr lang="uk-UA" sz="1400" dirty="0" smtClean="0">
              <a:latin typeface="Arial" pitchFamily="34" charset="0"/>
              <a:cs typeface="Arial" pitchFamily="34" charset="0"/>
            </a:endParaRPr>
          </a:p>
          <a:p>
            <a:pPr marL="0" lvl="0" algn="just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ü"/>
            </a:pPr>
            <a:endParaRPr lang="uk-UA" sz="2900" dirty="0" smtClean="0">
              <a:latin typeface="Arial" pitchFamily="34" charset="0"/>
              <a:cs typeface="Arial" pitchFamily="34" charset="0"/>
            </a:endParaRPr>
          </a:p>
          <a:p>
            <a:pPr marL="0" lvl="0" algn="just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ü"/>
            </a:pPr>
            <a:endParaRPr lang="uk-UA" sz="2900" dirty="0" smtClean="0">
              <a:latin typeface="Arial" pitchFamily="34" charset="0"/>
              <a:cs typeface="Arial" pitchFamily="34" charset="0"/>
            </a:endParaRPr>
          </a:p>
          <a:p>
            <a:pPr marL="0" lvl="0" algn="just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ü"/>
            </a:pPr>
            <a:endParaRPr lang="uk-UA" sz="2900" dirty="0" smtClean="0">
              <a:latin typeface="Arial" pitchFamily="34" charset="0"/>
              <a:cs typeface="Arial" pitchFamily="34" charset="0"/>
            </a:endParaRPr>
          </a:p>
          <a:p>
            <a:pPr marL="0" lvl="0" algn="just">
              <a:lnSpc>
                <a:spcPct val="120000"/>
              </a:lnSpc>
              <a:spcBef>
                <a:spcPts val="0"/>
              </a:spcBef>
              <a:buNone/>
            </a:pPr>
            <a:endParaRPr lang="uk-UA" sz="2900" dirty="0" smtClean="0">
              <a:latin typeface="Arial" pitchFamily="34" charset="0"/>
              <a:cs typeface="Arial" pitchFamily="34" charset="0"/>
            </a:endParaRPr>
          </a:p>
          <a:p>
            <a:pPr marL="0" lvl="0" algn="just">
              <a:lnSpc>
                <a:spcPct val="120000"/>
              </a:lnSpc>
              <a:spcBef>
                <a:spcPts val="0"/>
              </a:spcBef>
              <a:buNone/>
            </a:pPr>
            <a:endParaRPr lang="uk-UA" sz="2900" dirty="0" smtClean="0">
              <a:latin typeface="Arial" pitchFamily="34" charset="0"/>
              <a:cs typeface="Arial" pitchFamily="34" charset="0"/>
            </a:endParaRPr>
          </a:p>
          <a:p>
            <a:pPr marL="0" lvl="0" algn="just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ü"/>
            </a:pPr>
            <a:r>
              <a:rPr lang="uk-UA" sz="2900" dirty="0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приймати</a:t>
            </a:r>
            <a:r>
              <a:rPr lang="uk-UA" sz="2900" dirty="0" smtClean="0">
                <a:latin typeface="Arial" pitchFamily="34" charset="0"/>
                <a:cs typeface="Arial" pitchFamily="34" charset="0"/>
              </a:rPr>
              <a:t> ефективні маркетингові рішення щодо діяльності підприємств, установ та організацій  оптової й роздрібної торгівлі, </a:t>
            </a:r>
            <a:r>
              <a:rPr lang="uk-UA" sz="2900" dirty="0" smtClean="0">
                <a:latin typeface="Arial" pitchFamily="34" charset="0"/>
                <a:cs typeface="Arial" pitchFamily="34" charset="0"/>
              </a:rPr>
              <a:t>фінансово-кредитної </a:t>
            </a:r>
            <a:r>
              <a:rPr lang="uk-UA" sz="2900" dirty="0" smtClean="0">
                <a:latin typeface="Arial" pitchFamily="34" charset="0"/>
                <a:cs typeface="Arial" pitchFamily="34" charset="0"/>
              </a:rPr>
              <a:t>системи, біржової діяльності тощо</a:t>
            </a:r>
            <a:r>
              <a:rPr lang="en-US" sz="29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0" lvl="0" algn="just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ü"/>
            </a:pPr>
            <a:endParaRPr lang="uk-UA" sz="2900" dirty="0" smtClean="0">
              <a:solidFill>
                <a:srgbClr val="2F4913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96200" y="116632"/>
            <a:ext cx="1447800" cy="1238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60032" y="2060848"/>
            <a:ext cx="3458524" cy="21808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lnSpc>
                <a:spcPct val="90000"/>
              </a:lnSpc>
            </a:pPr>
            <a:r>
              <a:rPr lang="uk-UA" sz="31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«</a:t>
            </a:r>
            <a:r>
              <a:rPr lang="en-US" sz="31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Market infrastructure</a:t>
            </a:r>
            <a:r>
              <a:rPr lang="uk-UA" sz="31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/</a:t>
            </a:r>
            <a:br>
              <a:rPr lang="uk-UA" sz="31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</a:br>
            <a:r>
              <a:rPr lang="uk-UA" sz="31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Ринкова інфраструктура</a:t>
            </a:r>
            <a:r>
              <a:rPr lang="ru-RU" sz="31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» </a:t>
            </a:r>
            <a:r>
              <a:rPr lang="uk-UA" sz="7200" b="1" i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uk-UA" sz="7200" b="1" i="1" dirty="0" smtClean="0">
                <a:latin typeface="Arial" pitchFamily="34" charset="0"/>
                <a:cs typeface="Arial" pitchFamily="34" charset="0"/>
              </a:rPr>
            </a:br>
            <a:r>
              <a:rPr lang="uk-UA" sz="2000" b="1" i="1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uk-UA" sz="20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Кафедра маркетингу, </a:t>
            </a:r>
            <a:br>
              <a:rPr lang="uk-UA" sz="20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uk-UA" sz="20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інновацій та регіонального розвитку</a:t>
            </a:r>
            <a:endParaRPr lang="uk-UA" sz="2000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62500" lnSpcReduction="20000"/>
          </a:bodyPr>
          <a:lstStyle/>
          <a:p>
            <a:pPr marL="0" lvl="0" indent="0" algn="ctr">
              <a:spcBef>
                <a:spcPts val="0"/>
              </a:spcBef>
              <a:buNone/>
            </a:pPr>
            <a:r>
              <a:rPr lang="uk-UA" sz="29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Тематика курсу</a:t>
            </a:r>
            <a:r>
              <a:rPr lang="uk-UA" sz="29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 marL="0" lvl="0" indent="0" algn="ctr">
              <a:spcBef>
                <a:spcPts val="0"/>
              </a:spcBef>
              <a:buNone/>
            </a:pPr>
            <a:endParaRPr lang="uk-UA" sz="2900" b="1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marL="0" lvl="0" indent="0" algn="ctr">
              <a:spcBef>
                <a:spcPts val="0"/>
              </a:spcBef>
              <a:buNone/>
            </a:pPr>
            <a:endParaRPr lang="uk-UA" sz="1800" b="1" dirty="0" smtClean="0">
              <a:solidFill>
                <a:srgbClr val="128509"/>
              </a:solidFill>
              <a:latin typeface="Arial" pitchFamily="34" charset="0"/>
              <a:cs typeface="Arial" pitchFamily="34" charset="0"/>
            </a:endParaRP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Font typeface="+mj-lt"/>
              <a:buAutoNum type="arabicPeriod"/>
            </a:pPr>
            <a:r>
              <a:rPr lang="uk-UA" sz="19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Ринкова Інфраструктура: </a:t>
            </a:r>
            <a:r>
              <a:rPr lang="uk-UA" sz="19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сутність, елементи та основні тенденції розвитку.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Font typeface="+mj-lt"/>
              <a:buAutoNum type="arabicPeriod"/>
            </a:pPr>
            <a:r>
              <a:rPr lang="uk-UA" sz="19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Посередництво в  </a:t>
            </a:r>
            <a:r>
              <a:rPr lang="uk-UA" sz="19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ринковій інфраструктурі. </a:t>
            </a:r>
            <a:r>
              <a:rPr lang="uk-UA" sz="19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Система маркетингового посередництва в  </a:t>
            </a:r>
            <a:r>
              <a:rPr lang="uk-UA" sz="19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ринковій інфраструктурі: </a:t>
            </a:r>
            <a:r>
              <a:rPr lang="uk-UA" sz="19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маркетингова політика розподілу, презентація товару, персональний продаж, основи мерчандайзингу. 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Font typeface="+mj-lt"/>
              <a:buAutoNum type="arabicPeriod"/>
            </a:pPr>
            <a:r>
              <a:rPr lang="uk-UA" sz="19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Комерційна складова  </a:t>
            </a:r>
            <a:r>
              <a:rPr lang="uk-UA" sz="19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ринкової інфраструктури: </a:t>
            </a:r>
            <a:r>
              <a:rPr lang="uk-UA" sz="19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оптова, роздрібна торгівля,  комерційно -  виставкова діяльність та організація ярмарків. 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Font typeface="+mj-lt"/>
              <a:buAutoNum type="arabicPeriod"/>
            </a:pPr>
            <a:r>
              <a:rPr lang="uk-UA" sz="19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Некомерційна складова </a:t>
            </a:r>
            <a:r>
              <a:rPr lang="uk-UA" sz="19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ринкової інфраструктури: </a:t>
            </a:r>
            <a:r>
              <a:rPr lang="uk-UA" sz="19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торгово-промислової палати, бізнес-асоціації та громадські </a:t>
            </a:r>
            <a:r>
              <a:rPr lang="uk-UA" sz="19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об’</a:t>
            </a:r>
            <a:r>
              <a:rPr lang="ru-RU" sz="19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єднання</a:t>
            </a:r>
            <a:r>
              <a:rPr lang="ru-RU" sz="19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за </a:t>
            </a:r>
            <a:r>
              <a:rPr lang="ru-RU" sz="19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професійним</a:t>
            </a:r>
            <a:r>
              <a:rPr lang="ru-RU" sz="19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9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спрямуванням</a:t>
            </a:r>
            <a:r>
              <a:rPr lang="ru-RU" sz="19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uk-UA" sz="19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Font typeface="+mj-lt"/>
              <a:buAutoNum type="arabicPeriod"/>
            </a:pPr>
            <a:r>
              <a:rPr lang="uk-UA" sz="19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Логістична складова </a:t>
            </a:r>
            <a:r>
              <a:rPr lang="uk-UA" sz="19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ринкової інфраструктури: </a:t>
            </a:r>
            <a:r>
              <a:rPr lang="uk-UA" sz="19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транспорт, </a:t>
            </a:r>
            <a:r>
              <a:rPr lang="uk-UA" sz="19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зв’</a:t>
            </a:r>
            <a:r>
              <a:rPr lang="ru-RU" sz="19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язок</a:t>
            </a:r>
            <a:r>
              <a:rPr lang="ru-RU" sz="19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19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енергетика</a:t>
            </a:r>
            <a:r>
              <a:rPr lang="ru-RU" sz="19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та </a:t>
            </a:r>
            <a:r>
              <a:rPr lang="ru-RU" sz="19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організація</a:t>
            </a:r>
            <a:r>
              <a:rPr lang="ru-RU" sz="19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9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складського</a:t>
            </a:r>
            <a:r>
              <a:rPr lang="ru-RU" sz="19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9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господадства</a:t>
            </a:r>
            <a:r>
              <a:rPr lang="ru-RU" sz="19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Font typeface="+mj-lt"/>
              <a:buAutoNum type="arabicPeriod"/>
            </a:pPr>
            <a:r>
              <a:rPr lang="uk-UA" sz="19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Інформаційно-аналітична складова  </a:t>
            </a:r>
            <a:r>
              <a:rPr lang="uk-UA" sz="19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ринкової інфраструктури: </a:t>
            </a:r>
            <a:r>
              <a:rPr lang="uk-UA" sz="19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юридичний </a:t>
            </a:r>
            <a:r>
              <a:rPr lang="uk-UA" sz="19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й</a:t>
            </a:r>
            <a:r>
              <a:rPr lang="uk-UA" sz="19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uk-UA" sz="19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аудит-консалтинг, бізнес-центри та інкубатори, науково-технічні </a:t>
            </a:r>
            <a:r>
              <a:rPr lang="uk-UA" sz="19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центри, технологічні </a:t>
            </a:r>
            <a:r>
              <a:rPr lang="uk-UA" sz="19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парки, </a:t>
            </a:r>
            <a:r>
              <a:rPr lang="uk-UA" sz="19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рекламні, </a:t>
            </a:r>
            <a:r>
              <a:rPr lang="uk-UA" sz="19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інформаційні агенції, ЗМІ.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Font typeface="Wingdings" pitchFamily="2" charset="2"/>
              <a:buChar char="ü"/>
            </a:pPr>
            <a:endParaRPr lang="uk-UA" sz="16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16632"/>
            <a:ext cx="1311275" cy="12065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sp>
        <p:nvSpPr>
          <p:cNvPr id="8" name="Содержимое 7"/>
          <p:cNvSpPr>
            <a:spLocks noGrp="1"/>
          </p:cNvSpPr>
          <p:nvPr>
            <p:ph sz="half" idx="2"/>
          </p:nvPr>
        </p:nvSpPr>
        <p:spPr/>
        <p:txBody>
          <a:bodyPr>
            <a:normAutofit fontScale="62500" lnSpcReduction="20000"/>
          </a:bodyPr>
          <a:lstStyle/>
          <a:p>
            <a:pPr marL="0" lvl="0" indent="0" algn="just">
              <a:spcBef>
                <a:spcPts val="0"/>
              </a:spcBef>
              <a:buFont typeface="Wingdings" pitchFamily="2" charset="2"/>
              <a:buChar char="ü"/>
            </a:pPr>
            <a:endParaRPr lang="uk-UA" sz="1400" dirty="0" smtClean="0">
              <a:latin typeface="Arial" pitchFamily="34" charset="0"/>
              <a:cs typeface="Arial" pitchFamily="34" charset="0"/>
            </a:endParaRPr>
          </a:p>
          <a:p>
            <a:pPr marL="0" lvl="0" indent="0" algn="just">
              <a:spcBef>
                <a:spcPts val="0"/>
              </a:spcBef>
              <a:buFont typeface="Wingdings" pitchFamily="2" charset="2"/>
              <a:buChar char="ü"/>
            </a:pPr>
            <a:endParaRPr lang="uk-UA" sz="1400" dirty="0" smtClean="0">
              <a:latin typeface="Arial" pitchFamily="34" charset="0"/>
              <a:cs typeface="Arial" pitchFamily="34" charset="0"/>
            </a:endParaRPr>
          </a:p>
          <a:p>
            <a:pPr marL="0" lvl="0" indent="0" algn="just">
              <a:spcBef>
                <a:spcPts val="0"/>
              </a:spcBef>
              <a:buFont typeface="Wingdings" pitchFamily="2" charset="2"/>
              <a:buChar char="ü"/>
            </a:pPr>
            <a:endParaRPr lang="uk-UA" sz="1400" dirty="0" smtClean="0">
              <a:latin typeface="Arial" pitchFamily="34" charset="0"/>
              <a:cs typeface="Arial" pitchFamily="34" charset="0"/>
            </a:endParaRPr>
          </a:p>
          <a:p>
            <a:pPr marL="0" lvl="0" indent="0" algn="just">
              <a:spcBef>
                <a:spcPts val="0"/>
              </a:spcBef>
              <a:buFont typeface="Wingdings" pitchFamily="2" charset="2"/>
              <a:buChar char="ü"/>
            </a:pPr>
            <a:endParaRPr lang="uk-UA" sz="1400" dirty="0" smtClean="0">
              <a:latin typeface="Arial" pitchFamily="34" charset="0"/>
              <a:cs typeface="Arial" pitchFamily="34" charset="0"/>
            </a:endParaRPr>
          </a:p>
          <a:p>
            <a:pPr marL="0" lvl="0" indent="0" algn="just">
              <a:spcBef>
                <a:spcPts val="0"/>
              </a:spcBef>
              <a:buNone/>
            </a:pPr>
            <a:endParaRPr lang="uk-UA" sz="1400" dirty="0" smtClean="0">
              <a:latin typeface="Arial" pitchFamily="34" charset="0"/>
              <a:cs typeface="Arial" pitchFamily="34" charset="0"/>
            </a:endParaRPr>
          </a:p>
          <a:p>
            <a:pPr marL="0" lvl="0" indent="0" algn="just">
              <a:spcBef>
                <a:spcPts val="0"/>
              </a:spcBef>
              <a:buFont typeface="Wingdings" pitchFamily="2" charset="2"/>
              <a:buChar char="ü"/>
            </a:pPr>
            <a:endParaRPr lang="uk-UA" sz="1400" dirty="0" smtClean="0">
              <a:latin typeface="Arial" pitchFamily="34" charset="0"/>
              <a:cs typeface="Arial" pitchFamily="34" charset="0"/>
            </a:endParaRPr>
          </a:p>
          <a:p>
            <a:pPr marL="0" lvl="0" indent="0" algn="just">
              <a:spcBef>
                <a:spcPts val="0"/>
              </a:spcBef>
              <a:buFont typeface="Wingdings" pitchFamily="2" charset="2"/>
              <a:buChar char="ü"/>
            </a:pPr>
            <a:endParaRPr lang="uk-UA" sz="1400" dirty="0" smtClean="0">
              <a:latin typeface="Arial" pitchFamily="34" charset="0"/>
              <a:cs typeface="Arial" pitchFamily="34" charset="0"/>
            </a:endParaRPr>
          </a:p>
          <a:p>
            <a:pPr marL="0" lvl="0" indent="0" algn="just">
              <a:spcBef>
                <a:spcPts val="0"/>
              </a:spcBef>
              <a:buFont typeface="Wingdings" pitchFamily="2" charset="2"/>
              <a:buChar char="ü"/>
            </a:pPr>
            <a:endParaRPr lang="uk-UA" sz="1400" dirty="0" smtClean="0">
              <a:latin typeface="Arial" pitchFamily="34" charset="0"/>
              <a:cs typeface="Arial" pitchFamily="34" charset="0"/>
            </a:endParaRPr>
          </a:p>
          <a:p>
            <a:pPr marL="0" lvl="0" indent="0" algn="just">
              <a:spcBef>
                <a:spcPts val="0"/>
              </a:spcBef>
              <a:buFont typeface="Wingdings" pitchFamily="2" charset="2"/>
              <a:buChar char="ü"/>
            </a:pPr>
            <a:endParaRPr lang="uk-UA" sz="1400" dirty="0" smtClean="0">
              <a:latin typeface="Arial" pitchFamily="34" charset="0"/>
              <a:cs typeface="Arial" pitchFamily="34" charset="0"/>
            </a:endParaRPr>
          </a:p>
          <a:p>
            <a:pPr marL="0" lvl="0" indent="0" algn="just">
              <a:spcBef>
                <a:spcPts val="0"/>
              </a:spcBef>
              <a:buNone/>
            </a:pPr>
            <a:endParaRPr lang="uk-UA" sz="1400" dirty="0" smtClean="0">
              <a:latin typeface="Arial" pitchFamily="34" charset="0"/>
              <a:cs typeface="Arial" pitchFamily="34" charset="0"/>
            </a:endParaRPr>
          </a:p>
          <a:p>
            <a:pPr marL="0" lvl="0" indent="0" algn="just">
              <a:spcBef>
                <a:spcPts val="0"/>
              </a:spcBef>
              <a:buFont typeface="Wingdings" pitchFamily="2" charset="2"/>
              <a:buChar char="ü"/>
            </a:pPr>
            <a:endParaRPr lang="uk-UA" sz="14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uk-UA" sz="1600" dirty="0" smtClean="0">
              <a:latin typeface="Arial" pitchFamily="34" charset="0"/>
              <a:cs typeface="Arial" pitchFamily="34" charset="0"/>
            </a:endParaRP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endParaRPr lang="uk-UA" sz="1600" dirty="0" smtClean="0">
              <a:latin typeface="Arial" pitchFamily="34" charset="0"/>
              <a:cs typeface="Arial" pitchFamily="34" charset="0"/>
            </a:endParaRP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uk-UA" sz="1600" dirty="0" smtClean="0">
                <a:solidFill>
                  <a:srgbClr val="2F4913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marL="0" indent="0">
              <a:lnSpc>
                <a:spcPct val="120000"/>
              </a:lnSpc>
              <a:buNone/>
            </a:pPr>
            <a:endParaRPr lang="uk-UA" sz="14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lnSpc>
                <a:spcPct val="120000"/>
              </a:lnSpc>
              <a:buNone/>
            </a:pPr>
            <a:endParaRPr lang="uk-UA" sz="14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lnSpc>
                <a:spcPct val="120000"/>
              </a:lnSpc>
              <a:buNone/>
            </a:pPr>
            <a:endParaRPr lang="uk-UA" sz="14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lnSpc>
                <a:spcPct val="120000"/>
              </a:lnSpc>
              <a:buNone/>
            </a:pPr>
            <a:endParaRPr lang="uk-UA" sz="1700" dirty="0" smtClean="0">
              <a:latin typeface="Arial" pitchFamily="34" charset="0"/>
              <a:cs typeface="Arial" pitchFamily="34" charset="0"/>
            </a:endParaRP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uk-UA" sz="1700" dirty="0" smtClean="0">
                <a:latin typeface="Arial" pitchFamily="34" charset="0"/>
                <a:cs typeface="Arial" pitchFamily="34" charset="0"/>
              </a:rPr>
              <a:t>7</a:t>
            </a:r>
            <a:r>
              <a:rPr lang="uk-UA" sz="19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uk-UA" sz="19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Інфраструктура ринку біржової та фінансово – кредитної  діяльності: товарні </a:t>
            </a:r>
            <a:r>
              <a:rPr lang="uk-UA" sz="19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й</a:t>
            </a:r>
            <a:r>
              <a:rPr lang="uk-UA" sz="19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uk-UA" sz="19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фондові біржі, банківська система України та міжбанківський валютний ринок, лізингові, страхові,  інвестиційні </a:t>
            </a:r>
            <a:r>
              <a:rPr lang="uk-UA" sz="19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компанії, інші </a:t>
            </a:r>
            <a:r>
              <a:rPr lang="uk-UA" sz="19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фінансові посередники.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uk-UA" sz="19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8. Державні та суспільні інституції в  </a:t>
            </a:r>
            <a:r>
              <a:rPr lang="uk-UA" sz="19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ринковій інфраструктурі: </a:t>
            </a:r>
            <a:r>
              <a:rPr lang="uk-UA" sz="19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державна податкова служба України, державна митна служба України, державна регуляторна служба України, державна служба України з питань безпечності  харчових продуктів та захисту споживачів тощо.</a:t>
            </a:r>
            <a:endParaRPr lang="uk-UA" sz="19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endParaRPr lang="uk-UA" sz="1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96336" y="116632"/>
            <a:ext cx="1447800" cy="1238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932040" y="1916832"/>
            <a:ext cx="3448432" cy="18249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31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«</a:t>
            </a:r>
            <a:r>
              <a:rPr lang="en-US" sz="31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Market infrastructure</a:t>
            </a:r>
            <a:r>
              <a:rPr lang="uk-UA" sz="31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/</a:t>
            </a:r>
            <a:br>
              <a:rPr lang="uk-UA" sz="31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</a:br>
            <a:r>
              <a:rPr lang="uk-UA" sz="31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Ринкова інфраструктура</a:t>
            </a:r>
            <a:r>
              <a:rPr lang="ru-RU" sz="31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» </a:t>
            </a:r>
            <a:r>
              <a:rPr lang="uk-UA" sz="7200" b="1" i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uk-UA" sz="7200" b="1" i="1" dirty="0" smtClean="0">
                <a:latin typeface="Arial" pitchFamily="34" charset="0"/>
                <a:cs typeface="Arial" pitchFamily="34" charset="0"/>
              </a:rPr>
            </a:br>
            <a:r>
              <a:rPr lang="uk-UA" sz="2000" b="1" i="1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uk-UA" sz="20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Кафедра маркетингу, </a:t>
            </a:r>
            <a:br>
              <a:rPr lang="uk-UA" sz="20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uk-UA" sz="20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інновацій та регіонального розвитку</a:t>
            </a:r>
            <a:endParaRPr lang="uk-UA" sz="2000" b="1" dirty="0">
              <a:solidFill>
                <a:srgbClr val="53812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AutoShape 2" descr="Retailer vs Reseller: What's the Difference? - Octopo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pic>
        <p:nvPicPr>
          <p:cNvPr id="5123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1700808"/>
            <a:ext cx="6477000" cy="4320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188640"/>
            <a:ext cx="1311275" cy="12065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64288" y="188640"/>
            <a:ext cx="1447800" cy="1238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601</TotalTime>
  <Words>311</Words>
  <Application>Microsoft Office PowerPoint</Application>
  <PresentationFormat>Экран (4:3)</PresentationFormat>
  <Paragraphs>76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  «Market infrastructure/ Ринкова інфраструктура»        Кафедра маркетингу,  інновацій та регіонального розвитку  к.е.н.,доцент Гордіца Тетяна Маноліївна </vt:lpstr>
      <vt:lpstr>«Market infrastructure/ Ринкова інфраструктура»   Кафедра маркетингу,  інновацій та регіонального розвитку</vt:lpstr>
      <vt:lpstr> «Market infrastructure/ Ринкова інфраструктура»   Кафедра маркетингу,  інновацій та регіонального розвитку</vt:lpstr>
      <vt:lpstr>«Market infrastructure/ Ринкова інфраструктура»   Кафедра маркетингу,  інновацій та регіонального розвитку</vt:lpstr>
      <vt:lpstr>«Market infrastructure/ Ринкова інфраструктура»   Кафедра маркетингу,  інновацій та регіонального розвитку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63</cp:revision>
  <dcterms:created xsi:type="dcterms:W3CDTF">2023-02-05T17:54:33Z</dcterms:created>
  <dcterms:modified xsi:type="dcterms:W3CDTF">2024-09-09T06:56:55Z</dcterms:modified>
</cp:coreProperties>
</file>