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440" y="208533"/>
            <a:ext cx="6782434" cy="951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5" Type="http://schemas.openxmlformats.org/officeDocument/2006/relationships/image" Target="../media/image13.jpg"/><Relationship Id="rId6" Type="http://schemas.openxmlformats.org/officeDocument/2006/relationships/image" Target="../media/image1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884" rIns="0" bIns="0" rtlCol="0" vert="horz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dirty="0"/>
              <a:t>ЯКЩО</a:t>
            </a:r>
            <a:r>
              <a:rPr dirty="0" spc="-135"/>
              <a:t> </a:t>
            </a:r>
            <a:r>
              <a:rPr dirty="0" spc="-10"/>
              <a:t>ВАС</a:t>
            </a:r>
            <a:r>
              <a:rPr dirty="0" spc="-165"/>
              <a:t> </a:t>
            </a:r>
            <a:r>
              <a:rPr dirty="0" spc="-10"/>
              <a:t>ЦІКАВЛЯТЬ: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06679" y="1197863"/>
            <a:ext cx="5834380" cy="3538854"/>
            <a:chOff x="106679" y="1197863"/>
            <a:chExt cx="5834380" cy="3538854"/>
          </a:xfrm>
        </p:grpSpPr>
        <p:sp>
          <p:nvSpPr>
            <p:cNvPr id="4" name="object 4" descr=""/>
            <p:cNvSpPr/>
            <p:nvPr/>
          </p:nvSpPr>
          <p:spPr>
            <a:xfrm>
              <a:off x="106679" y="1197863"/>
              <a:ext cx="5834380" cy="3538854"/>
            </a:xfrm>
            <a:custGeom>
              <a:avLst/>
              <a:gdLst/>
              <a:ahLst/>
              <a:cxnLst/>
              <a:rect l="l" t="t" r="r" b="b"/>
              <a:pathLst>
                <a:path w="5834380" h="3538854">
                  <a:moveTo>
                    <a:pt x="5833872" y="0"/>
                  </a:moveTo>
                  <a:lnTo>
                    <a:pt x="0" y="0"/>
                  </a:lnTo>
                  <a:lnTo>
                    <a:pt x="0" y="3538728"/>
                  </a:lnTo>
                  <a:lnTo>
                    <a:pt x="5833872" y="3538728"/>
                  </a:lnTo>
                  <a:lnTo>
                    <a:pt x="5833872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8719" y="2965703"/>
              <a:ext cx="429768" cy="4328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8719" y="3419856"/>
              <a:ext cx="429768" cy="43281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8719" y="3877056"/>
              <a:ext cx="429768" cy="429768"/>
            </a:xfrm>
            <a:prstGeom prst="rect">
              <a:avLst/>
            </a:prstGeom>
          </p:spPr>
        </p:pic>
      </p:grp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83808" y="981455"/>
            <a:ext cx="2737104" cy="3843528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0" y="5013959"/>
            <a:ext cx="9144000" cy="1728470"/>
          </a:xfrm>
          <a:custGeom>
            <a:avLst/>
            <a:gdLst/>
            <a:ahLst/>
            <a:cxnLst/>
            <a:rect l="l" t="t" r="r" b="b"/>
            <a:pathLst>
              <a:path w="9144000" h="1728470">
                <a:moveTo>
                  <a:pt x="9144000" y="0"/>
                </a:moveTo>
                <a:lnTo>
                  <a:pt x="0" y="0"/>
                </a:lnTo>
                <a:lnTo>
                  <a:pt x="0" y="1728216"/>
                </a:lnTo>
                <a:lnTo>
                  <a:pt x="9144000" y="1728216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86334" y="1206245"/>
            <a:ext cx="7790815" cy="54336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2118360" indent="-344805">
              <a:lnSpc>
                <a:spcPct val="100000"/>
              </a:lnSpc>
              <a:spcBef>
                <a:spcPts val="105"/>
              </a:spcBef>
              <a:buClr>
                <a:srgbClr val="FFC000"/>
              </a:buClr>
              <a:buFont typeface="Wingdings"/>
              <a:buChar char=""/>
              <a:tabLst>
                <a:tab pos="356870" algn="l"/>
                <a:tab pos="2045970" algn="l"/>
                <a:tab pos="3686175" algn="l"/>
                <a:tab pos="4174490" algn="l"/>
              </a:tabLst>
            </a:pP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захопливі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розповіді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30" b="1">
                <a:solidFill>
                  <a:srgbClr val="FFFFFF"/>
                </a:solidFill>
                <a:latin typeface="Calibri"/>
                <a:cs typeface="Calibri"/>
              </a:rPr>
              <a:t>подорожі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(хоч</a:t>
            </a:r>
            <a:r>
              <a:rPr dirty="0" sz="28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і</a:t>
            </a:r>
            <a:r>
              <a:rPr dirty="0" sz="28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аудиторні)</a:t>
            </a:r>
            <a:endParaRPr sz="2800">
              <a:latin typeface="Calibri"/>
              <a:cs typeface="Calibri"/>
            </a:endParaRPr>
          </a:p>
          <a:p>
            <a:pPr marL="355600" marR="2118995" indent="-343535">
              <a:lnSpc>
                <a:spcPct val="100000"/>
              </a:lnSpc>
              <a:spcBef>
                <a:spcPts val="5"/>
              </a:spcBef>
              <a:buClr>
                <a:srgbClr val="FFC000"/>
              </a:buClr>
              <a:buFont typeface="Wingdings"/>
              <a:buChar char=""/>
              <a:tabLst>
                <a:tab pos="356870" algn="l"/>
              </a:tabLst>
            </a:pP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цікаві,</a:t>
            </a:r>
            <a:r>
              <a:rPr dirty="0" sz="2800" spc="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2800" spc="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деколи</a:t>
            </a:r>
            <a:r>
              <a:rPr dirty="0" sz="2800" spc="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дивні,</a:t>
            </a:r>
            <a:r>
              <a:rPr dirty="0" sz="2800" spc="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шокуючі</a:t>
            </a:r>
            <a:r>
              <a:rPr dirty="0" sz="2800" spc="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та 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вражаючі,</a:t>
            </a:r>
            <a:r>
              <a:rPr dirty="0" sz="2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28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факти</a:t>
            </a:r>
            <a:r>
              <a:rPr dirty="0" sz="28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про</a:t>
            </a:r>
            <a:endParaRPr sz="2800">
              <a:latin typeface="Calibri"/>
              <a:cs typeface="Calibri"/>
            </a:endParaRPr>
          </a:p>
          <a:p>
            <a:pPr marL="1631314" marR="4454525">
              <a:lnSpc>
                <a:spcPct val="100000"/>
              </a:lnSpc>
            </a:pPr>
            <a:r>
              <a:rPr dirty="0" sz="2800" spc="-20" b="1">
                <a:solidFill>
                  <a:srgbClr val="FFFFFF"/>
                </a:solidFill>
                <a:latin typeface="Calibri"/>
                <a:cs typeface="Calibri"/>
              </a:rPr>
              <a:t>економіку,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культуру, політику</a:t>
            </a:r>
            <a:endParaRPr sz="2800">
              <a:latin typeface="Calibri"/>
              <a:cs typeface="Calibri"/>
            </a:endParaRPr>
          </a:p>
          <a:p>
            <a:pPr marL="3088640">
              <a:lnSpc>
                <a:spcPct val="100000"/>
              </a:lnSpc>
              <a:spcBef>
                <a:spcPts val="5"/>
              </a:spcBef>
            </a:pP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інших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країн…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25"/>
              </a:spcBef>
            </a:pPr>
            <a:endParaRPr sz="2800">
              <a:latin typeface="Calibri"/>
              <a:cs typeface="Calibri"/>
            </a:endParaRPr>
          </a:p>
          <a:p>
            <a:pPr algn="ctr" marL="1177290" marR="5080" indent="6350">
              <a:lnSpc>
                <a:spcPct val="70100"/>
              </a:lnSpc>
            </a:pPr>
            <a:r>
              <a:rPr dirty="0" sz="3200" spc="-30">
                <a:latin typeface="Calibri Light"/>
                <a:cs typeface="Calibri Light"/>
              </a:rPr>
              <a:t>кафедра</a:t>
            </a:r>
            <a:r>
              <a:rPr dirty="0" sz="3200" spc="-130">
                <a:latin typeface="Calibri Light"/>
                <a:cs typeface="Calibri Light"/>
              </a:rPr>
              <a:t> </a:t>
            </a:r>
            <a:r>
              <a:rPr dirty="0" sz="3200" spc="-30">
                <a:latin typeface="Calibri Light"/>
                <a:cs typeface="Calibri Light"/>
              </a:rPr>
              <a:t>міжнародної</a:t>
            </a:r>
            <a:r>
              <a:rPr dirty="0" sz="3200" spc="-100">
                <a:latin typeface="Calibri Light"/>
                <a:cs typeface="Calibri Light"/>
              </a:rPr>
              <a:t> </a:t>
            </a:r>
            <a:r>
              <a:rPr dirty="0" sz="3200" spc="-10">
                <a:latin typeface="Calibri Light"/>
                <a:cs typeface="Calibri Light"/>
              </a:rPr>
              <a:t>економіки </a:t>
            </a:r>
            <a:r>
              <a:rPr dirty="0" sz="3200" spc="-30">
                <a:latin typeface="Calibri Light"/>
                <a:cs typeface="Calibri Light"/>
              </a:rPr>
              <a:t>пропонує</a:t>
            </a:r>
            <a:r>
              <a:rPr dirty="0" sz="3200" spc="-120">
                <a:latin typeface="Calibri Light"/>
                <a:cs typeface="Calibri Light"/>
              </a:rPr>
              <a:t> </a:t>
            </a:r>
            <a:r>
              <a:rPr dirty="0" sz="3200" spc="-30">
                <a:latin typeface="Calibri Light"/>
                <a:cs typeface="Calibri Light"/>
              </a:rPr>
              <a:t>вибірковий</a:t>
            </a:r>
            <a:r>
              <a:rPr dirty="0" sz="3200" spc="-100">
                <a:latin typeface="Calibri Light"/>
                <a:cs typeface="Calibri Light"/>
              </a:rPr>
              <a:t> </a:t>
            </a:r>
            <a:r>
              <a:rPr dirty="0" sz="3200" spc="-30">
                <a:latin typeface="Calibri Light"/>
                <a:cs typeface="Calibri Light"/>
              </a:rPr>
              <a:t>навчальний</a:t>
            </a:r>
            <a:r>
              <a:rPr dirty="0" sz="3200" spc="-105">
                <a:latin typeface="Calibri Light"/>
                <a:cs typeface="Calibri Light"/>
              </a:rPr>
              <a:t> </a:t>
            </a:r>
            <a:r>
              <a:rPr dirty="0" sz="3200" spc="-10">
                <a:latin typeface="Calibri Light"/>
                <a:cs typeface="Calibri Light"/>
              </a:rPr>
              <a:t>курс:</a:t>
            </a:r>
            <a:endParaRPr sz="3200">
              <a:latin typeface="Calibri Light"/>
              <a:cs typeface="Calibri Light"/>
            </a:endParaRPr>
          </a:p>
          <a:p>
            <a:pPr algn="ctr" marL="1174750">
              <a:lnSpc>
                <a:spcPct val="100000"/>
              </a:lnSpc>
              <a:spcBef>
                <a:spcPts val="1055"/>
              </a:spcBef>
            </a:pPr>
            <a:r>
              <a:rPr dirty="0" sz="4500" spc="-10">
                <a:latin typeface="Calibri Light"/>
                <a:cs typeface="Calibri Light"/>
              </a:rPr>
              <a:t>КРАЇНОЗНАВСТВО</a:t>
            </a:r>
            <a:endParaRPr sz="45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8744" y="1091183"/>
            <a:ext cx="2170176" cy="3255264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06679" y="4364735"/>
            <a:ext cx="3398520" cy="1755775"/>
          </a:xfrm>
          <a:prstGeom prst="rect">
            <a:avLst/>
          </a:prstGeom>
          <a:solidFill>
            <a:srgbClr val="001F5F"/>
          </a:solidFill>
        </p:spPr>
        <p:txBody>
          <a:bodyPr wrap="square" lIns="0" tIns="41910" rIns="0" bIns="0" rtlCol="0" vert="horz">
            <a:spAutoFit/>
          </a:bodyPr>
          <a:lstStyle/>
          <a:p>
            <a:pPr marL="92075" marR="163195">
              <a:lnSpc>
                <a:spcPct val="100000"/>
              </a:lnSpc>
              <a:spcBef>
                <a:spcPts val="330"/>
              </a:spcBef>
            </a:pPr>
            <a:r>
              <a:rPr dirty="0" sz="1800" b="1">
                <a:solidFill>
                  <a:srgbClr val="FFC000"/>
                </a:solidFill>
                <a:latin typeface="Trebuchet MS"/>
                <a:cs typeface="Trebuchet MS"/>
              </a:rPr>
              <a:t>Михайлина</a:t>
            </a:r>
            <a:r>
              <a:rPr dirty="0" sz="1800" spc="-50" b="1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 sz="1800" b="1">
                <a:solidFill>
                  <a:srgbClr val="FFC000"/>
                </a:solidFill>
                <a:latin typeface="Trebuchet MS"/>
                <a:cs typeface="Trebuchet MS"/>
              </a:rPr>
              <a:t>Діана</a:t>
            </a:r>
            <a:r>
              <a:rPr dirty="0" sz="1800" spc="-90" b="1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 sz="1800" spc="-10" b="1">
                <a:solidFill>
                  <a:srgbClr val="FFC000"/>
                </a:solidFill>
                <a:latin typeface="Trebuchet MS"/>
                <a:cs typeface="Trebuchet MS"/>
              </a:rPr>
              <a:t>Георгіївна </a:t>
            </a:r>
            <a:r>
              <a:rPr dirty="0" sz="1800">
                <a:solidFill>
                  <a:srgbClr val="FFFFFF"/>
                </a:solidFill>
                <a:latin typeface="Trebuchet MS"/>
                <a:cs typeface="Trebuchet MS"/>
              </a:rPr>
              <a:t>к.е.н.,</a:t>
            </a:r>
            <a:r>
              <a:rPr dirty="0" sz="1800" spc="-6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FFFFFF"/>
                </a:solidFill>
                <a:latin typeface="Trebuchet MS"/>
                <a:cs typeface="Trebuchet MS"/>
              </a:rPr>
              <a:t>доц.</a:t>
            </a:r>
            <a:r>
              <a:rPr dirty="0" sz="1800" spc="-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rebuchet MS"/>
                <a:cs typeface="Trebuchet MS"/>
              </a:rPr>
              <a:t>кафедри </a:t>
            </a:r>
            <a:r>
              <a:rPr dirty="0" sz="1800">
                <a:solidFill>
                  <a:srgbClr val="FFFFFF"/>
                </a:solidFill>
                <a:latin typeface="Trebuchet MS"/>
                <a:cs typeface="Trebuchet MS"/>
              </a:rPr>
              <a:t>міжнародної</a:t>
            </a:r>
            <a:r>
              <a:rPr dirty="0" sz="1800" spc="-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rebuchet MS"/>
                <a:cs typeface="Trebuchet MS"/>
              </a:rPr>
              <a:t>економіки</a:t>
            </a:r>
            <a:endParaRPr sz="1800">
              <a:latin typeface="Trebuchet MS"/>
              <a:cs typeface="Trebuchet MS"/>
            </a:endParaRPr>
          </a:p>
          <a:p>
            <a:pPr marL="92075" marR="226060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Trebuchet MS"/>
                <a:cs typeface="Trebuchet MS"/>
              </a:rPr>
              <a:t>профайл</a:t>
            </a:r>
            <a:r>
              <a:rPr dirty="0" sz="1800" spc="-3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rebuchet MS"/>
                <a:cs typeface="Trebuchet MS"/>
              </a:rPr>
              <a:t>викладача: https://interec.info/persons/ </a:t>
            </a:r>
            <a:r>
              <a:rPr dirty="0" sz="1800" spc="-20">
                <a:solidFill>
                  <a:srgbClr val="FFFFFF"/>
                </a:solidFill>
                <a:latin typeface="Trebuchet MS"/>
                <a:cs typeface="Trebuchet MS"/>
              </a:rPr>
              <a:t>myhajlyna-diana-</a:t>
            </a:r>
            <a:r>
              <a:rPr dirty="0" sz="1800" spc="-10">
                <a:solidFill>
                  <a:srgbClr val="FFFFFF"/>
                </a:solidFill>
                <a:latin typeface="Trebuchet MS"/>
                <a:cs typeface="Trebuchet MS"/>
              </a:rPr>
              <a:t>georgiyivna/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9615" y="200990"/>
            <a:ext cx="475742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10"/>
              <a:t>ВИКЛАДАННЯ</a:t>
            </a:r>
            <a:r>
              <a:rPr dirty="0" sz="2500" spc="-40"/>
              <a:t> </a:t>
            </a:r>
            <a:r>
              <a:rPr dirty="0" sz="2500"/>
              <a:t>КУРСУ</a:t>
            </a:r>
            <a:r>
              <a:rPr dirty="0" sz="2500" spc="-40"/>
              <a:t> </a:t>
            </a:r>
            <a:r>
              <a:rPr dirty="0" sz="2500" spc="-10"/>
              <a:t>ЗАБЕЗПЕЧУЄ:</a:t>
            </a:r>
            <a:endParaRPr sz="2500"/>
          </a:p>
        </p:txBody>
      </p:sp>
      <p:sp>
        <p:nvSpPr>
          <p:cNvPr id="5" name="object 5" descr=""/>
          <p:cNvSpPr txBox="1"/>
          <p:nvPr/>
        </p:nvSpPr>
        <p:spPr>
          <a:xfrm>
            <a:off x="2995676" y="852678"/>
            <a:ext cx="5939790" cy="3326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i="1">
                <a:latin typeface="Trebuchet MS"/>
                <a:cs typeface="Trebuchet MS"/>
              </a:rPr>
              <a:t>Стаж</a:t>
            </a:r>
            <a:r>
              <a:rPr dirty="0" sz="1800" spc="-45" i="1">
                <a:latin typeface="Trebuchet MS"/>
                <a:cs typeface="Trebuchet MS"/>
              </a:rPr>
              <a:t> </a:t>
            </a:r>
            <a:r>
              <a:rPr dirty="0" sz="1800" i="1">
                <a:latin typeface="Trebuchet MS"/>
                <a:cs typeface="Trebuchet MS"/>
              </a:rPr>
              <a:t>роботи</a:t>
            </a:r>
            <a:r>
              <a:rPr dirty="0" sz="1800">
                <a:latin typeface="Trebuchet MS"/>
                <a:cs typeface="Trebuchet MS"/>
              </a:rPr>
              <a:t>: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22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20">
                <a:latin typeface="Trebuchet MS"/>
                <a:cs typeface="Trebuchet MS"/>
              </a:rPr>
              <a:t>роки</a:t>
            </a:r>
            <a:endParaRPr sz="1800">
              <a:latin typeface="Trebuchet MS"/>
              <a:cs typeface="Trebuchet MS"/>
            </a:endParaRPr>
          </a:p>
          <a:p>
            <a:pPr marL="12700" marR="334645">
              <a:lnSpc>
                <a:spcPct val="100000"/>
              </a:lnSpc>
            </a:pPr>
            <a:r>
              <a:rPr dirty="0" sz="1800" i="1">
                <a:latin typeface="Trebuchet MS"/>
                <a:cs typeface="Trebuchet MS"/>
              </a:rPr>
              <a:t>Сфера</a:t>
            </a:r>
            <a:r>
              <a:rPr dirty="0" sz="1800" spc="-80" i="1">
                <a:latin typeface="Trebuchet MS"/>
                <a:cs typeface="Trebuchet MS"/>
              </a:rPr>
              <a:t> </a:t>
            </a:r>
            <a:r>
              <a:rPr dirty="0" sz="1800" i="1">
                <a:latin typeface="Trebuchet MS"/>
                <a:cs typeface="Trebuchet MS"/>
              </a:rPr>
              <a:t>інтересів</a:t>
            </a:r>
            <a:r>
              <a:rPr dirty="0" sz="1800">
                <a:latin typeface="Trebuchet MS"/>
                <a:cs typeface="Trebuchet MS"/>
              </a:rPr>
              <a:t>: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міжнародні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економічні</a:t>
            </a:r>
            <a:r>
              <a:rPr dirty="0" sz="1800" spc="-9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відносини, </a:t>
            </a:r>
            <a:r>
              <a:rPr dirty="0" sz="1800">
                <a:latin typeface="Trebuchet MS"/>
                <a:cs typeface="Trebuchet MS"/>
              </a:rPr>
              <a:t>міжнародний</a:t>
            </a:r>
            <a:r>
              <a:rPr dirty="0" sz="1800" spc="-8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бізнес,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міжнародний</a:t>
            </a:r>
            <a:r>
              <a:rPr dirty="0" sz="1800" spc="-8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маркетинг </a:t>
            </a:r>
            <a:r>
              <a:rPr dirty="0" sz="1800" i="1">
                <a:latin typeface="Trebuchet MS"/>
                <a:cs typeface="Trebuchet MS"/>
              </a:rPr>
              <a:t>Обожнює</a:t>
            </a:r>
            <a:r>
              <a:rPr dirty="0" sz="1800">
                <a:latin typeface="Trebuchet MS"/>
                <a:cs typeface="Trebuchet MS"/>
              </a:rPr>
              <a:t>:</a:t>
            </a:r>
            <a:r>
              <a:rPr dirty="0" sz="1800" spc="-8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розумних,</a:t>
            </a:r>
            <a:r>
              <a:rPr dirty="0" sz="1800" spc="-8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відповідальних,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кмітливих студентів</a:t>
            </a:r>
            <a:endParaRPr sz="1800">
              <a:latin typeface="Trebuchet MS"/>
              <a:cs typeface="Trebuchet MS"/>
            </a:endParaRPr>
          </a:p>
          <a:p>
            <a:pPr marL="1438910">
              <a:lnSpc>
                <a:spcPct val="100000"/>
              </a:lnSpc>
              <a:spcBef>
                <a:spcPts val="65"/>
              </a:spcBef>
            </a:pPr>
            <a:r>
              <a:rPr dirty="0" sz="1800" b="1">
                <a:latin typeface="Trebuchet MS"/>
                <a:cs typeface="Trebuchet MS"/>
              </a:rPr>
              <a:t>Участь</a:t>
            </a:r>
            <a:r>
              <a:rPr dirty="0" sz="1800" spc="-65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у</a:t>
            </a:r>
            <a:r>
              <a:rPr dirty="0" sz="1800" spc="-20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проектах:</a:t>
            </a:r>
            <a:endParaRPr sz="1800">
              <a:latin typeface="Trebuchet MS"/>
              <a:cs typeface="Trebuchet MS"/>
            </a:endParaRPr>
          </a:p>
          <a:p>
            <a:pPr marL="1438910">
              <a:lnSpc>
                <a:spcPct val="100000"/>
              </a:lnSpc>
            </a:pPr>
            <a:r>
              <a:rPr dirty="0" sz="1800" spc="-10">
                <a:latin typeface="Trebuchet MS"/>
                <a:cs typeface="Trebuchet MS"/>
              </a:rPr>
              <a:t>Ucrainian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Acadamy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of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Leadership</a:t>
            </a:r>
            <a:r>
              <a:rPr dirty="0" sz="1800" spc="-2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(teaching</a:t>
            </a:r>
            <a:endParaRPr sz="1800">
              <a:latin typeface="Trebuchet MS"/>
              <a:cs typeface="Trebuchet MS"/>
            </a:endParaRPr>
          </a:p>
          <a:p>
            <a:pPr marL="1438910">
              <a:lnSpc>
                <a:spcPct val="100000"/>
              </a:lnSpc>
            </a:pPr>
            <a:r>
              <a:rPr dirty="0" sz="1800">
                <a:latin typeface="Trebuchet MS"/>
                <a:cs typeface="Trebuchet MS"/>
              </a:rPr>
              <a:t>business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English)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(2019);</a:t>
            </a:r>
            <a:endParaRPr sz="1800">
              <a:latin typeface="Trebuchet MS"/>
              <a:cs typeface="Trebuchet MS"/>
            </a:endParaRPr>
          </a:p>
          <a:p>
            <a:pPr marL="1438910">
              <a:lnSpc>
                <a:spcPct val="100000"/>
              </a:lnSpc>
              <a:spcBef>
                <a:spcPts val="5"/>
              </a:spcBef>
            </a:pPr>
            <a:r>
              <a:rPr dirty="0" sz="1800" spc="-30">
                <a:latin typeface="Trebuchet MS"/>
                <a:cs typeface="Trebuchet MS"/>
              </a:rPr>
              <a:t>MOCAT</a:t>
            </a:r>
            <a:r>
              <a:rPr dirty="0" sz="1800" spc="-20">
                <a:latin typeface="Trebuchet MS"/>
                <a:cs typeface="Trebuchet MS"/>
              </a:rPr>
              <a:t> </a:t>
            </a:r>
            <a:r>
              <a:rPr dirty="0" sz="1800" spc="-40">
                <a:latin typeface="Trebuchet MS"/>
                <a:cs typeface="Trebuchet MS"/>
              </a:rPr>
              <a:t>(MULTICULTURAL</a:t>
            </a:r>
            <a:r>
              <a:rPr dirty="0" sz="1800" spc="-8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COMPETENCE</a:t>
            </a:r>
            <a:endParaRPr sz="1800">
              <a:latin typeface="Trebuchet MS"/>
              <a:cs typeface="Trebuchet MS"/>
            </a:endParaRPr>
          </a:p>
          <a:p>
            <a:pPr marL="1438910">
              <a:lnSpc>
                <a:spcPct val="100000"/>
              </a:lnSpc>
            </a:pPr>
            <a:r>
              <a:rPr dirty="0" sz="1800">
                <a:latin typeface="Trebuchet MS"/>
                <a:cs typeface="Trebuchet MS"/>
              </a:rPr>
              <a:t>MODEL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OF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MODERN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ACADEMIC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TEACHER)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–</a:t>
            </a:r>
            <a:endParaRPr sz="1800">
              <a:latin typeface="Trebuchet MS"/>
              <a:cs typeface="Trebuchet MS"/>
            </a:endParaRPr>
          </a:p>
          <a:p>
            <a:pPr marL="1438910" marR="5080">
              <a:lnSpc>
                <a:spcPct val="100000"/>
              </a:lnSpc>
            </a:pPr>
            <a:r>
              <a:rPr dirty="0" sz="1800">
                <a:latin typeface="Trebuchet MS"/>
                <a:cs typeface="Trebuchet MS"/>
              </a:rPr>
              <a:t>online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course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on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‘The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art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of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communication </a:t>
            </a:r>
            <a:r>
              <a:rPr dirty="0" sz="1800">
                <a:latin typeface="Trebuchet MS"/>
                <a:cs typeface="Trebuchet MS"/>
              </a:rPr>
              <a:t>in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classroom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management’</a:t>
            </a:r>
            <a:r>
              <a:rPr dirty="0" sz="1800" spc="-7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(2021)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422394" y="4153611"/>
            <a:ext cx="4326890" cy="2528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25095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Trebuchet MS"/>
                <a:cs typeface="Trebuchet MS"/>
              </a:rPr>
              <a:t>CERGE-</a:t>
            </a:r>
            <a:r>
              <a:rPr dirty="0" sz="1800">
                <a:latin typeface="Trebuchet MS"/>
                <a:cs typeface="Trebuchet MS"/>
              </a:rPr>
              <a:t>EI</a:t>
            </a:r>
            <a:r>
              <a:rPr dirty="0" sz="1800" spc="-8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Foundation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Pedagogical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Course </a:t>
            </a:r>
            <a:r>
              <a:rPr dirty="0" sz="1800">
                <a:latin typeface="Trebuchet MS"/>
                <a:cs typeface="Trebuchet MS"/>
              </a:rPr>
              <a:t>for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Distance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Learning</a:t>
            </a:r>
            <a:r>
              <a:rPr dirty="0" sz="1800" spc="-7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Program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Local </a:t>
            </a:r>
            <a:r>
              <a:rPr dirty="0" sz="1800">
                <a:latin typeface="Trebuchet MS"/>
                <a:cs typeface="Trebuchet MS"/>
              </a:rPr>
              <a:t>Instructors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(2022)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Trebuchet MS"/>
                <a:cs typeface="Trebuchet MS"/>
              </a:rPr>
              <a:t>ILCA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–</a:t>
            </a:r>
            <a:r>
              <a:rPr dirty="0" sz="1800" spc="-8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Innovation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Laboratories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for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Climate </a:t>
            </a:r>
            <a:r>
              <a:rPr dirty="0" sz="1800">
                <a:latin typeface="Trebuchet MS"/>
                <a:cs typeface="Trebuchet MS"/>
              </a:rPr>
              <a:t>Actions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(2023)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10">
                <a:latin typeface="Trebuchet MS"/>
                <a:cs typeface="Trebuchet MS"/>
              </a:rPr>
              <a:t>TURBO-ERASMUS-ED-</a:t>
            </a:r>
            <a:r>
              <a:rPr dirty="0" sz="1800" spc="-20">
                <a:latin typeface="Trebuchet MS"/>
                <a:cs typeface="Trebuchet MS"/>
              </a:rPr>
              <a:t>2023-</a:t>
            </a:r>
            <a:r>
              <a:rPr dirty="0" sz="1800">
                <a:latin typeface="Trebuchet MS"/>
                <a:cs typeface="Trebuchet MS"/>
              </a:rPr>
              <a:t>CBHE</a:t>
            </a:r>
            <a:r>
              <a:rPr dirty="0" sz="1800" spc="110">
                <a:latin typeface="Trebuchet MS"/>
                <a:cs typeface="Trebuchet MS"/>
              </a:rPr>
              <a:t> </a:t>
            </a:r>
            <a:r>
              <a:rPr dirty="0" sz="1400" spc="-20">
                <a:latin typeface="Trebuchet MS"/>
                <a:cs typeface="Trebuchet MS"/>
              </a:rPr>
              <a:t>“The</a:t>
            </a:r>
            <a:endParaRPr sz="1400">
              <a:latin typeface="Trebuchet MS"/>
              <a:cs typeface="Trebuchet MS"/>
            </a:endParaRPr>
          </a:p>
          <a:p>
            <a:pPr marL="12700" marR="261620">
              <a:lnSpc>
                <a:spcPct val="100000"/>
              </a:lnSpc>
              <a:spcBef>
                <a:spcPts val="15"/>
              </a:spcBef>
            </a:pPr>
            <a:r>
              <a:rPr dirty="0" sz="1400" spc="-10">
                <a:latin typeface="Trebuchet MS"/>
                <a:cs typeface="Trebuchet MS"/>
              </a:rPr>
              <a:t>Universities’</a:t>
            </a:r>
            <a:r>
              <a:rPr dirty="0" sz="1400" spc="-65">
                <a:latin typeface="Trebuchet MS"/>
                <a:cs typeface="Trebuchet MS"/>
              </a:rPr>
              <a:t> </a:t>
            </a:r>
            <a:r>
              <a:rPr dirty="0" sz="1400" spc="-10">
                <a:latin typeface="Trebuchet MS"/>
                <a:cs typeface="Trebuchet MS"/>
              </a:rPr>
              <a:t>Reaction</a:t>
            </a:r>
            <a:r>
              <a:rPr dirty="0" sz="1400" spc="-25">
                <a:latin typeface="Trebuchet MS"/>
                <a:cs typeface="Trebuchet MS"/>
              </a:rPr>
              <a:t> </a:t>
            </a:r>
            <a:r>
              <a:rPr dirty="0" sz="1400">
                <a:latin typeface="Trebuchet MS"/>
                <a:cs typeface="Trebuchet MS"/>
              </a:rPr>
              <a:t>to</a:t>
            </a:r>
            <a:r>
              <a:rPr dirty="0" sz="1400" spc="-35">
                <a:latin typeface="Trebuchet MS"/>
                <a:cs typeface="Trebuchet MS"/>
              </a:rPr>
              <a:t> </a:t>
            </a:r>
            <a:r>
              <a:rPr dirty="0" sz="1400">
                <a:latin typeface="Trebuchet MS"/>
                <a:cs typeface="Trebuchet MS"/>
              </a:rPr>
              <a:t>Big</a:t>
            </a:r>
            <a:r>
              <a:rPr dirty="0" sz="1400" spc="-10">
                <a:latin typeface="Trebuchet MS"/>
                <a:cs typeface="Trebuchet MS"/>
              </a:rPr>
              <a:t> </a:t>
            </a:r>
            <a:r>
              <a:rPr dirty="0" sz="1400">
                <a:latin typeface="Trebuchet MS"/>
                <a:cs typeface="Trebuchet MS"/>
              </a:rPr>
              <a:t>Obstructions:</a:t>
            </a:r>
            <a:r>
              <a:rPr dirty="0" sz="1400" spc="-10">
                <a:latin typeface="Trebuchet MS"/>
                <a:cs typeface="Trebuchet MS"/>
              </a:rPr>
              <a:t> Building resilient</a:t>
            </a:r>
            <a:endParaRPr sz="1400">
              <a:latin typeface="Trebuchet MS"/>
              <a:cs typeface="Trebuchet MS"/>
            </a:endParaRPr>
          </a:p>
          <a:p>
            <a:pPr marL="12700" marR="386080">
              <a:lnSpc>
                <a:spcPct val="100000"/>
              </a:lnSpc>
            </a:pPr>
            <a:r>
              <a:rPr dirty="0" sz="1400">
                <a:latin typeface="Trebuchet MS"/>
                <a:cs typeface="Trebuchet MS"/>
              </a:rPr>
              <a:t>higher</a:t>
            </a:r>
            <a:r>
              <a:rPr dirty="0" sz="1400" spc="-50">
                <a:latin typeface="Trebuchet MS"/>
                <a:cs typeface="Trebuchet MS"/>
              </a:rPr>
              <a:t> </a:t>
            </a:r>
            <a:r>
              <a:rPr dirty="0" sz="1400">
                <a:latin typeface="Trebuchet MS"/>
                <a:cs typeface="Trebuchet MS"/>
              </a:rPr>
              <a:t>education</a:t>
            </a:r>
            <a:r>
              <a:rPr dirty="0" sz="1400" spc="-55">
                <a:latin typeface="Trebuchet MS"/>
                <a:cs typeface="Trebuchet MS"/>
              </a:rPr>
              <a:t> </a:t>
            </a:r>
            <a:r>
              <a:rPr dirty="0" sz="1400">
                <a:latin typeface="Trebuchet MS"/>
                <a:cs typeface="Trebuchet MS"/>
              </a:rPr>
              <a:t>to</a:t>
            </a:r>
            <a:r>
              <a:rPr dirty="0" sz="1400" spc="-40">
                <a:latin typeface="Trebuchet MS"/>
                <a:cs typeface="Trebuchet MS"/>
              </a:rPr>
              <a:t> </a:t>
            </a:r>
            <a:r>
              <a:rPr dirty="0" sz="1400">
                <a:latin typeface="Trebuchet MS"/>
                <a:cs typeface="Trebuchet MS"/>
              </a:rPr>
              <a:t>respond</a:t>
            </a:r>
            <a:r>
              <a:rPr dirty="0" sz="1400" spc="-20">
                <a:latin typeface="Trebuchet MS"/>
                <a:cs typeface="Trebuchet MS"/>
              </a:rPr>
              <a:t> </a:t>
            </a:r>
            <a:r>
              <a:rPr dirty="0" sz="1400">
                <a:latin typeface="Trebuchet MS"/>
                <a:cs typeface="Trebuchet MS"/>
              </a:rPr>
              <a:t>and</a:t>
            </a:r>
            <a:r>
              <a:rPr dirty="0" sz="1400" spc="-45">
                <a:latin typeface="Trebuchet MS"/>
                <a:cs typeface="Trebuchet MS"/>
              </a:rPr>
              <a:t> </a:t>
            </a:r>
            <a:r>
              <a:rPr dirty="0" sz="1400">
                <a:latin typeface="Trebuchet MS"/>
                <a:cs typeface="Trebuchet MS"/>
              </a:rPr>
              <a:t>manage</a:t>
            </a:r>
            <a:r>
              <a:rPr dirty="0" sz="1400" spc="-10">
                <a:latin typeface="Trebuchet MS"/>
                <a:cs typeface="Trebuchet MS"/>
              </a:rPr>
              <a:t> societal crises”</a:t>
            </a:r>
            <a:endParaRPr sz="14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21686" y="3237696"/>
            <a:ext cx="610225" cy="61248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00745" y="2542504"/>
            <a:ext cx="548167" cy="54816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36847" y="4206240"/>
            <a:ext cx="557784" cy="50291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93591" y="4928615"/>
            <a:ext cx="779333" cy="43891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773423" y="5586984"/>
            <a:ext cx="569976" cy="7071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3650"/>
              </a:lnSpc>
              <a:spcBef>
                <a:spcPts val="90"/>
              </a:spcBef>
            </a:pPr>
            <a:r>
              <a:rPr dirty="0" spc="-25"/>
              <a:t>ПРОТЯГОМ</a:t>
            </a:r>
            <a:r>
              <a:rPr dirty="0" spc="-90"/>
              <a:t> </a:t>
            </a:r>
            <a:r>
              <a:rPr dirty="0"/>
              <a:t>КУРСУ</a:t>
            </a:r>
            <a:r>
              <a:rPr dirty="0" spc="-120"/>
              <a:t> </a:t>
            </a:r>
            <a:r>
              <a:rPr dirty="0" spc="-10"/>
              <a:t>“КРАЇНОЗНАВСТВО”</a:t>
            </a:r>
          </a:p>
          <a:p>
            <a:pPr marL="12700">
              <a:lnSpc>
                <a:spcPts val="3650"/>
              </a:lnSpc>
            </a:pPr>
            <a:r>
              <a:rPr dirty="0" spc="-10"/>
              <a:t>вивчаємо: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88392" y="1484375"/>
            <a:ext cx="8928100" cy="5264150"/>
          </a:xfrm>
          <a:custGeom>
            <a:avLst/>
            <a:gdLst/>
            <a:ahLst/>
            <a:cxnLst/>
            <a:rect l="l" t="t" r="r" b="b"/>
            <a:pathLst>
              <a:path w="8928100" h="5264150">
                <a:moveTo>
                  <a:pt x="8927592" y="0"/>
                </a:moveTo>
                <a:lnTo>
                  <a:pt x="0" y="0"/>
                </a:lnTo>
                <a:lnTo>
                  <a:pt x="0" y="5263896"/>
                </a:lnTo>
                <a:lnTo>
                  <a:pt x="8927592" y="5263896"/>
                </a:lnTo>
                <a:lnTo>
                  <a:pt x="892759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66522" y="1493977"/>
            <a:ext cx="8775065" cy="514985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27685" marR="6985" indent="-515620">
              <a:lnSpc>
                <a:spcPct val="100000"/>
              </a:lnSpc>
              <a:spcBef>
                <a:spcPts val="110"/>
              </a:spcBef>
              <a:buClr>
                <a:srgbClr val="FFC000"/>
              </a:buClr>
              <a:buAutoNum type="arabicPeriod"/>
              <a:tabLst>
                <a:tab pos="527685" algn="l"/>
                <a:tab pos="2308225" algn="l"/>
                <a:tab pos="3988435" algn="l"/>
                <a:tab pos="6299200" algn="l"/>
                <a:tab pos="6872605" algn="l"/>
                <a:tab pos="8366759" algn="l"/>
              </a:tabLst>
            </a:pP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Структуру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світового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господарства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підходи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40" b="1">
                <a:solidFill>
                  <a:srgbClr val="FFFFFF"/>
                </a:solidFill>
                <a:latin typeface="Calibri"/>
                <a:cs typeface="Calibri"/>
              </a:rPr>
              <a:t>до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класифікації</a:t>
            </a:r>
            <a:r>
              <a:rPr dirty="0" sz="28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країн</a:t>
            </a:r>
            <a:r>
              <a:rPr dirty="0" sz="28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світу</a:t>
            </a:r>
            <a:endParaRPr sz="28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buClr>
                <a:srgbClr val="FFC000"/>
              </a:buClr>
              <a:buAutoNum type="arabicPeriod"/>
              <a:tabLst>
                <a:tab pos="527685" algn="l"/>
              </a:tabLst>
            </a:pP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Середовище</a:t>
            </a:r>
            <a:r>
              <a:rPr dirty="0" sz="28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країни</a:t>
            </a:r>
            <a:r>
              <a:rPr dirty="0" sz="28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як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предмет</a:t>
            </a:r>
            <a:r>
              <a:rPr dirty="0" sz="28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дослідження</a:t>
            </a:r>
            <a:endParaRPr sz="2800">
              <a:latin typeface="Calibri"/>
              <a:cs typeface="Calibri"/>
            </a:endParaRPr>
          </a:p>
          <a:p>
            <a:pPr lvl="1" marL="527685" indent="-514984">
              <a:lnSpc>
                <a:spcPct val="100000"/>
              </a:lnSpc>
              <a:spcBef>
                <a:spcPts val="5"/>
              </a:spcBef>
              <a:buClr>
                <a:srgbClr val="FFC000"/>
              </a:buClr>
              <a:buFont typeface="Wingdings"/>
              <a:buChar char=""/>
              <a:tabLst>
                <a:tab pos="527685" algn="l"/>
              </a:tabLst>
            </a:pP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економічне</a:t>
            </a:r>
            <a:r>
              <a:rPr dirty="0" sz="2800" spc="-1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середовище</a:t>
            </a:r>
            <a:endParaRPr sz="2800">
              <a:latin typeface="Calibri"/>
              <a:cs typeface="Calibri"/>
            </a:endParaRPr>
          </a:p>
          <a:p>
            <a:pPr lvl="1" marL="527685" indent="-514984">
              <a:lnSpc>
                <a:spcPct val="100000"/>
              </a:lnSpc>
              <a:buClr>
                <a:srgbClr val="FFC000"/>
              </a:buClr>
              <a:buFont typeface="Wingdings"/>
              <a:buChar char=""/>
              <a:tabLst>
                <a:tab pos="527685" algn="l"/>
              </a:tabLst>
            </a:pPr>
            <a:r>
              <a:rPr dirty="0" sz="2800" spc="-20" b="1">
                <a:solidFill>
                  <a:srgbClr val="FFFFFF"/>
                </a:solidFill>
                <a:latin typeface="Calibri"/>
                <a:cs typeface="Calibri"/>
              </a:rPr>
              <a:t>культурне</a:t>
            </a:r>
            <a:r>
              <a:rPr dirty="0" sz="2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середовище</a:t>
            </a:r>
            <a:endParaRPr sz="2800">
              <a:latin typeface="Calibri"/>
              <a:cs typeface="Calibri"/>
            </a:endParaRPr>
          </a:p>
          <a:p>
            <a:pPr lvl="1" marL="527685" indent="-514984">
              <a:lnSpc>
                <a:spcPct val="100000"/>
              </a:lnSpc>
              <a:buClr>
                <a:srgbClr val="FFC000"/>
              </a:buClr>
              <a:buFont typeface="Wingdings"/>
              <a:buChar char=""/>
              <a:tabLst>
                <a:tab pos="527685" algn="l"/>
              </a:tabLst>
            </a:pP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природно-георгафічне</a:t>
            </a:r>
            <a:r>
              <a:rPr dirty="0" sz="2800" spc="-8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середовище</a:t>
            </a:r>
            <a:endParaRPr sz="2800">
              <a:latin typeface="Calibri"/>
              <a:cs typeface="Calibri"/>
            </a:endParaRPr>
          </a:p>
          <a:p>
            <a:pPr lvl="1" marL="527685" indent="-514984">
              <a:lnSpc>
                <a:spcPct val="100000"/>
              </a:lnSpc>
              <a:spcBef>
                <a:spcPts val="5"/>
              </a:spcBef>
              <a:buClr>
                <a:srgbClr val="FFC000"/>
              </a:buClr>
              <a:buFont typeface="Wingdings"/>
              <a:buChar char=""/>
              <a:tabLst>
                <a:tab pos="527685" algn="l"/>
              </a:tabLst>
            </a:pP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політико-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правове</a:t>
            </a:r>
            <a:r>
              <a:rPr dirty="0" sz="2800" spc="-10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середовище</a:t>
            </a:r>
            <a:endParaRPr sz="2800">
              <a:latin typeface="Calibri"/>
              <a:cs typeface="Calibri"/>
            </a:endParaRPr>
          </a:p>
          <a:p>
            <a:pPr marL="527685" marR="5080" indent="-515620">
              <a:lnSpc>
                <a:spcPct val="100000"/>
              </a:lnSpc>
              <a:buClr>
                <a:srgbClr val="FFC000"/>
              </a:buClr>
              <a:buAutoNum type="arabicPeriod" startAt="3"/>
              <a:tabLst>
                <a:tab pos="527685" algn="l"/>
                <a:tab pos="1707514" algn="l"/>
                <a:tab pos="2167890" algn="l"/>
                <a:tab pos="4680585" algn="l"/>
                <a:tab pos="6848475" algn="l"/>
              </a:tabLst>
            </a:pP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Явища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закономірності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міжнародної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економічної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інтеграції</a:t>
            </a:r>
            <a:r>
              <a:rPr dirty="0" sz="28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dirty="0" sz="28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глобалізації</a:t>
            </a:r>
            <a:endParaRPr sz="28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5"/>
              </a:spcBef>
              <a:buClr>
                <a:srgbClr val="FFC000"/>
              </a:buClr>
              <a:buAutoNum type="arabicPeriod" startAt="3"/>
              <a:tabLst>
                <a:tab pos="527685" algn="l"/>
              </a:tabLst>
            </a:pP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Окремі</a:t>
            </a:r>
            <a:r>
              <a:rPr dirty="0" sz="28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країни</a:t>
            </a:r>
            <a:r>
              <a:rPr dirty="0" sz="2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(за</a:t>
            </a:r>
            <a:r>
              <a:rPr dirty="0" sz="2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вибором)</a:t>
            </a:r>
            <a:r>
              <a:rPr dirty="0" sz="2800" spc="-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dirty="0" sz="28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предмет</a:t>
            </a:r>
            <a:endParaRPr sz="2800">
              <a:latin typeface="Calibri"/>
              <a:cs typeface="Calibri"/>
            </a:endParaRPr>
          </a:p>
          <a:p>
            <a:pPr marL="527685" marR="179705">
              <a:lnSpc>
                <a:spcPct val="100000"/>
              </a:lnSpc>
            </a:pP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економічного,</a:t>
            </a:r>
            <a:r>
              <a:rPr dirty="0" sz="2800" spc="-9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культурного,</a:t>
            </a:r>
            <a:r>
              <a:rPr dirty="0" sz="2800" spc="-8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природно-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географічного, </a:t>
            </a:r>
            <a:r>
              <a:rPr dirty="0" sz="2800" spc="-20">
                <a:solidFill>
                  <a:srgbClr val="FFFFFF"/>
                </a:solidFill>
                <a:latin typeface="Calibri"/>
                <a:cs typeface="Calibri"/>
              </a:rPr>
              <a:t>політико-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правового</a:t>
            </a:r>
            <a:r>
              <a:rPr dirty="0" sz="28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середовища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44511" y="216606"/>
            <a:ext cx="1810511" cy="10806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47" y="2282950"/>
            <a:ext cx="6696456" cy="44653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9440" y="159257"/>
            <a:ext cx="8188959" cy="4679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 spc="-10"/>
              <a:t>ПРОТЯГОМ</a:t>
            </a:r>
            <a:r>
              <a:rPr dirty="0" sz="2900" spc="-95"/>
              <a:t> </a:t>
            </a:r>
            <a:r>
              <a:rPr dirty="0" sz="2900"/>
              <a:t>КУРСУ</a:t>
            </a:r>
            <a:r>
              <a:rPr dirty="0" sz="2900" spc="-80"/>
              <a:t> </a:t>
            </a:r>
            <a:r>
              <a:rPr dirty="0" sz="2900" spc="-10"/>
              <a:t>“КРАЇНОЗНАВСТВО”</a:t>
            </a:r>
            <a:r>
              <a:rPr dirty="0" sz="2900" spc="-75"/>
              <a:t> </a:t>
            </a:r>
            <a:r>
              <a:rPr dirty="0" sz="2900"/>
              <a:t>на</a:t>
            </a:r>
            <a:r>
              <a:rPr dirty="0" sz="2900" spc="-65"/>
              <a:t> </a:t>
            </a:r>
            <a:r>
              <a:rPr dirty="0" sz="2900"/>
              <a:t>вас</a:t>
            </a:r>
            <a:r>
              <a:rPr dirty="0" sz="2900" spc="-65"/>
              <a:t> </a:t>
            </a:r>
            <a:r>
              <a:rPr dirty="0" sz="2900" spc="-10"/>
              <a:t>чекає</a:t>
            </a:r>
            <a:endParaRPr sz="2900"/>
          </a:p>
        </p:txBody>
      </p:sp>
      <p:sp>
        <p:nvSpPr>
          <p:cNvPr id="4" name="object 4" descr=""/>
          <p:cNvSpPr/>
          <p:nvPr/>
        </p:nvSpPr>
        <p:spPr>
          <a:xfrm>
            <a:off x="106679" y="603504"/>
            <a:ext cx="8930640" cy="2307590"/>
          </a:xfrm>
          <a:custGeom>
            <a:avLst/>
            <a:gdLst/>
            <a:ahLst/>
            <a:cxnLst/>
            <a:rect l="l" t="t" r="r" b="b"/>
            <a:pathLst>
              <a:path w="8930640" h="2307590">
                <a:moveTo>
                  <a:pt x="8930640" y="0"/>
                </a:moveTo>
                <a:lnTo>
                  <a:pt x="0" y="0"/>
                </a:lnTo>
                <a:lnTo>
                  <a:pt x="0" y="2307336"/>
                </a:lnTo>
                <a:lnTo>
                  <a:pt x="8930640" y="2307336"/>
                </a:lnTo>
                <a:lnTo>
                  <a:pt x="893064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86334" y="617931"/>
            <a:ext cx="8529955" cy="2221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100"/>
              </a:spcBef>
              <a:buClr>
                <a:srgbClr val="FFC000"/>
              </a:buClr>
              <a:buFont typeface="Wingdings"/>
              <a:buChar char=""/>
              <a:tabLst>
                <a:tab pos="527685" algn="l"/>
              </a:tabLst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багато</a:t>
            </a:r>
            <a:r>
              <a:rPr dirty="0" sz="2400" spc="-1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інтерактиву</a:t>
            </a:r>
            <a:r>
              <a:rPr dirty="0" sz="2400" spc="-8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(обговорення,</a:t>
            </a:r>
            <a:r>
              <a:rPr dirty="0" sz="2400" spc="-8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мозкові</a:t>
            </a:r>
            <a:r>
              <a:rPr dirty="0" sz="2400" spc="-1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штурми,</a:t>
            </a:r>
            <a:r>
              <a:rPr dirty="0" sz="2400" spc="-9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вікторини,</a:t>
            </a:r>
            <a:endParaRPr sz="2400">
              <a:latin typeface="Calibri"/>
              <a:cs typeface="Calibri"/>
            </a:endParaRPr>
          </a:p>
          <a:p>
            <a:pPr marL="527685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діалоги,</a:t>
            </a:r>
            <a:r>
              <a:rPr dirty="0" sz="2400" spc="-6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ігри)</a:t>
            </a:r>
            <a:endParaRPr sz="24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buClr>
                <a:srgbClr val="FFC000"/>
              </a:buClr>
              <a:buFont typeface="Wingdings"/>
              <a:buChar char=""/>
              <a:tabLst>
                <a:tab pos="527685" algn="l"/>
              </a:tabLst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активне</a:t>
            </a:r>
            <a:r>
              <a:rPr dirty="0" sz="24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залучення</a:t>
            </a:r>
            <a:r>
              <a:rPr dirty="0" sz="24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до</a:t>
            </a:r>
            <a:r>
              <a:rPr dirty="0" sz="2400" spc="-6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процесу</a:t>
            </a:r>
            <a:r>
              <a:rPr dirty="0" sz="24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навчання</a:t>
            </a:r>
            <a:endParaRPr sz="2400">
              <a:latin typeface="Calibri"/>
              <a:cs typeface="Calibri"/>
            </a:endParaRPr>
          </a:p>
          <a:p>
            <a:pPr marL="527685" marR="309880" indent="-515620">
              <a:lnSpc>
                <a:spcPct val="100000"/>
              </a:lnSpc>
              <a:buClr>
                <a:srgbClr val="FFC000"/>
              </a:buClr>
              <a:buFont typeface="Wingdings"/>
              <a:buChar char=""/>
              <a:tabLst>
                <a:tab pos="527685" algn="l"/>
              </a:tabLst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можливість</a:t>
            </a:r>
            <a:r>
              <a:rPr dirty="0" sz="2400" spc="-8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творчої,</a:t>
            </a:r>
            <a:r>
              <a:rPr dirty="0" sz="2400" spc="-7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аналітичної,</a:t>
            </a:r>
            <a:r>
              <a:rPr dirty="0" sz="24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пошукової,</a:t>
            </a:r>
            <a:r>
              <a:rPr dirty="0" sz="24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організаційної реалізації</a:t>
            </a:r>
            <a:endParaRPr sz="24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5"/>
              </a:spcBef>
              <a:buClr>
                <a:srgbClr val="FFC000"/>
              </a:buClr>
              <a:buFont typeface="Wingdings"/>
              <a:buChar char=""/>
              <a:tabLst>
                <a:tab pos="527685" algn="l"/>
              </a:tabLst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занурення</a:t>
            </a:r>
            <a:r>
              <a:rPr dirty="0" sz="24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dirty="0" sz="2400" spc="-10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тематичну</a:t>
            </a:r>
            <a:r>
              <a:rPr dirty="0" sz="2400" spc="-9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атмосферу…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06679" y="2350007"/>
            <a:ext cx="8930640" cy="4407535"/>
            <a:chOff x="106679" y="2350007"/>
            <a:chExt cx="8930640" cy="4407535"/>
          </a:xfrm>
        </p:grpSpPr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29071" y="2350007"/>
              <a:ext cx="3508248" cy="2630424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85559" y="4797551"/>
              <a:ext cx="2517647" cy="1959864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04744" y="3532631"/>
              <a:ext cx="2828544" cy="2118360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6679" y="4846319"/>
              <a:ext cx="2770632" cy="174040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2024-09-12T16:23:24Z</dcterms:created>
  <dcterms:modified xsi:type="dcterms:W3CDTF">2024-09-12T16:23:24Z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2024-09-12T00:00:00Z</vt:filetime>
  </property>
  <property fmtid="{D5CDD505-2E9C-101B-9397-08002B2CF9AE}" pid="5" name="Producer">
    <vt:lpwstr>www.ilovepdf.com</vt:lpwstr>
  </property>
</Properties>
</file>