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Relationship Id="rId13" Type="http://schemas.openxmlformats.org/officeDocument/2006/relationships/image" Target="../media/image7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298691" y="1676400"/>
            <a:ext cx="2819400" cy="281940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689091" y="0"/>
            <a:ext cx="1600200" cy="114300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298691" y="6096000"/>
            <a:ext cx="990600" cy="761997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0" y="2679697"/>
            <a:ext cx="4037076" cy="4178300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0" y="2895600"/>
            <a:ext cx="1522476" cy="2362200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705343" y="0"/>
            <a:ext cx="760488" cy="1159764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7744968" y="0"/>
            <a:ext cx="685800" cy="1099185"/>
          </a:xfrm>
          <a:custGeom>
            <a:avLst/>
            <a:gdLst/>
            <a:ahLst/>
            <a:cxnLst/>
            <a:rect l="l" t="t" r="r" b="b"/>
            <a:pathLst>
              <a:path w="685800" h="1099185">
                <a:moveTo>
                  <a:pt x="685800" y="0"/>
                </a:moveTo>
                <a:lnTo>
                  <a:pt x="0" y="0"/>
                </a:lnTo>
                <a:lnTo>
                  <a:pt x="0" y="1098803"/>
                </a:lnTo>
                <a:lnTo>
                  <a:pt x="685800" y="1098803"/>
                </a:lnTo>
                <a:lnTo>
                  <a:pt x="685800" y="0"/>
                </a:lnTo>
                <a:close/>
              </a:path>
            </a:pathLst>
          </a:custGeom>
          <a:solidFill>
            <a:srgbClr val="AF151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1616" y="137541"/>
            <a:ext cx="7960766" cy="1305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4370" y="2631389"/>
            <a:ext cx="7406005" cy="34404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Relationship Id="rId3" Type="http://schemas.openxmlformats.org/officeDocument/2006/relationships/image" Target="../media/image10.jpg"/><Relationship Id="rId4" Type="http://schemas.openxmlformats.org/officeDocument/2006/relationships/image" Target="../media/image11.jpg"/><Relationship Id="rId5" Type="http://schemas.openxmlformats.org/officeDocument/2006/relationships/image" Target="../media/image12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nosorog.net.ua/uk/smartblog/183_yaki-buvayut-nastilni-ihry.html#eleven" TargetMode="External"/><Relationship Id="rId3" Type="http://schemas.openxmlformats.org/officeDocument/2006/relationships/image" Target="../media/image13.jpg"/><Relationship Id="rId4" Type="http://schemas.openxmlformats.org/officeDocument/2006/relationships/image" Target="../media/image14.jp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7329" rIns="0" bIns="0" rtlCol="0" vert="horz">
            <a:spAutoFit/>
          </a:bodyPr>
          <a:lstStyle/>
          <a:p>
            <a:pPr marL="2680335" marR="5080" indent="-1449705">
              <a:lnSpc>
                <a:spcPct val="100000"/>
              </a:lnSpc>
              <a:spcBef>
                <a:spcPts val="100"/>
              </a:spcBef>
            </a:pPr>
            <a:r>
              <a:rPr dirty="0" sz="3200" b="1">
                <a:latin typeface="Times New Roman"/>
                <a:cs typeface="Times New Roman"/>
              </a:rPr>
              <a:t>АНІМАЦІЙНІ</a:t>
            </a:r>
            <a:r>
              <a:rPr dirty="0" sz="3200" spc="-70" b="1">
                <a:latin typeface="Times New Roman"/>
                <a:cs typeface="Times New Roman"/>
              </a:rPr>
              <a:t> </a:t>
            </a:r>
            <a:r>
              <a:rPr dirty="0" sz="3200" spc="-15" b="1">
                <a:latin typeface="Times New Roman"/>
                <a:cs typeface="Times New Roman"/>
              </a:rPr>
              <a:t>ТЕХНОЛОГІЇ</a:t>
            </a:r>
            <a:r>
              <a:rPr dirty="0" sz="3200" spc="-60" b="1">
                <a:latin typeface="Times New Roman"/>
                <a:cs typeface="Times New Roman"/>
              </a:rPr>
              <a:t> </a:t>
            </a:r>
            <a:r>
              <a:rPr dirty="0" sz="3200" b="1">
                <a:latin typeface="Times New Roman"/>
                <a:cs typeface="Times New Roman"/>
              </a:rPr>
              <a:t>У </a:t>
            </a:r>
            <a:r>
              <a:rPr dirty="0" sz="3200" spc="-785" b="1">
                <a:latin typeface="Times New Roman"/>
                <a:cs typeface="Times New Roman"/>
              </a:rPr>
              <a:t> </a:t>
            </a:r>
            <a:r>
              <a:rPr dirty="0" sz="3200" b="1">
                <a:latin typeface="Times New Roman"/>
                <a:cs typeface="Times New Roman"/>
              </a:rPr>
              <a:t>МАРКЕТИНГУ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76035" y="4048759"/>
            <a:ext cx="1691005" cy="635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solidFill>
                  <a:srgbClr val="EBEBEB"/>
                </a:solidFill>
                <a:latin typeface="Times New Roman"/>
                <a:cs typeface="Times New Roman"/>
              </a:rPr>
              <a:t>Цибанюк </a:t>
            </a:r>
            <a:r>
              <a:rPr dirty="0" sz="2000">
                <a:solidFill>
                  <a:srgbClr val="EBEBEB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EBEBEB"/>
                </a:solidFill>
                <a:latin typeface="Times New Roman"/>
                <a:cs typeface="Times New Roman"/>
              </a:rPr>
              <a:t>Оле</a:t>
            </a:r>
            <a:r>
              <a:rPr dirty="0" sz="2000" spc="-55">
                <a:solidFill>
                  <a:srgbClr val="EBEBEB"/>
                </a:solidFill>
                <a:latin typeface="Times New Roman"/>
                <a:cs typeface="Times New Roman"/>
              </a:rPr>
              <a:t>к</a:t>
            </a:r>
            <a:r>
              <a:rPr dirty="0" sz="2000" spc="20">
                <a:solidFill>
                  <a:srgbClr val="EBEBEB"/>
                </a:solidFill>
                <a:latin typeface="Times New Roman"/>
                <a:cs typeface="Times New Roman"/>
              </a:rPr>
              <a:t>с</a:t>
            </a:r>
            <a:r>
              <a:rPr dirty="0" sz="2000">
                <a:solidFill>
                  <a:srgbClr val="EBEBEB"/>
                </a:solidFill>
                <a:latin typeface="Times New Roman"/>
                <a:cs typeface="Times New Roman"/>
              </a:rPr>
              <a:t>андрів</a:t>
            </a:r>
            <a:r>
              <a:rPr dirty="0" sz="2000" spc="-10">
                <a:solidFill>
                  <a:srgbClr val="EBEBEB"/>
                </a:solidFill>
                <a:latin typeface="Times New Roman"/>
                <a:cs typeface="Times New Roman"/>
              </a:rPr>
              <a:t>н</a:t>
            </a:r>
            <a:r>
              <a:rPr dirty="0" sz="2000">
                <a:solidFill>
                  <a:srgbClr val="EBEBEB"/>
                </a:solidFill>
                <a:latin typeface="Times New Roman"/>
                <a:cs typeface="Times New Roman"/>
              </a:rPr>
              <a:t>а,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50911" y="4048759"/>
            <a:ext cx="1302385" cy="635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solidFill>
                  <a:srgbClr val="EBEBEB"/>
                </a:solidFill>
                <a:latin typeface="Times New Roman"/>
                <a:cs typeface="Times New Roman"/>
              </a:rPr>
              <a:t>Олександра</a:t>
            </a:r>
            <a:endParaRPr sz="2000">
              <a:latin typeface="Times New Roman"/>
              <a:cs typeface="Times New Roman"/>
            </a:endParaRPr>
          </a:p>
          <a:p>
            <a:pPr algn="r" marR="8255">
              <a:lnSpc>
                <a:spcPct val="100000"/>
              </a:lnSpc>
            </a:pPr>
            <a:r>
              <a:rPr dirty="0" sz="2000" spc="-5">
                <a:solidFill>
                  <a:srgbClr val="EBEBEB"/>
                </a:solidFill>
                <a:latin typeface="Times New Roman"/>
                <a:cs typeface="Times New Roman"/>
              </a:rPr>
              <a:t>доцент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77176" y="4658359"/>
            <a:ext cx="64516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EBEBEB"/>
                </a:solidFill>
                <a:latin typeface="Times New Roman"/>
                <a:cs typeface="Times New Roman"/>
              </a:rPr>
              <a:t>теор</a:t>
            </a:r>
            <a:r>
              <a:rPr dirty="0" sz="2000" spc="-10">
                <a:solidFill>
                  <a:srgbClr val="EBEBEB"/>
                </a:solidFill>
                <a:latin typeface="Times New Roman"/>
                <a:cs typeface="Times New Roman"/>
              </a:rPr>
              <a:t>і</a:t>
            </a:r>
            <a:r>
              <a:rPr dirty="0" sz="2000">
                <a:solidFill>
                  <a:srgbClr val="EBEBEB"/>
                </a:solidFill>
                <a:latin typeface="Times New Roman"/>
                <a:cs typeface="Times New Roman"/>
              </a:rPr>
              <a:t>ї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98154" y="4658359"/>
            <a:ext cx="255904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20">
                <a:solidFill>
                  <a:srgbClr val="EBEBEB"/>
                </a:solidFill>
                <a:latin typeface="Times New Roman"/>
                <a:cs typeface="Times New Roman"/>
              </a:rPr>
              <a:t>та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76035" y="4658359"/>
            <a:ext cx="1052830" cy="636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10">
                <a:solidFill>
                  <a:srgbClr val="EBEBEB"/>
                </a:solidFill>
                <a:latin typeface="Times New Roman"/>
                <a:cs typeface="Times New Roman"/>
              </a:rPr>
              <a:t>кафедри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spc="-15">
                <a:solidFill>
                  <a:srgbClr val="EBEBEB"/>
                </a:solidFill>
                <a:latin typeface="Times New Roman"/>
                <a:cs typeface="Times New Roman"/>
              </a:rPr>
              <a:t>методики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37093" y="4962855"/>
            <a:ext cx="111125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EBEBEB"/>
                </a:solidFill>
                <a:latin typeface="Times New Roman"/>
                <a:cs typeface="Times New Roman"/>
              </a:rPr>
              <a:t>ф</a:t>
            </a:r>
            <a:r>
              <a:rPr dirty="0" sz="2000" spc="-10">
                <a:solidFill>
                  <a:srgbClr val="EBEBEB"/>
                </a:solidFill>
                <a:latin typeface="Times New Roman"/>
                <a:cs typeface="Times New Roman"/>
              </a:rPr>
              <a:t>і</a:t>
            </a:r>
            <a:r>
              <a:rPr dirty="0" sz="2000">
                <a:solidFill>
                  <a:srgbClr val="EBEBEB"/>
                </a:solidFill>
                <a:latin typeface="Times New Roman"/>
                <a:cs typeface="Times New Roman"/>
              </a:rPr>
              <a:t>зи</a:t>
            </a:r>
            <a:r>
              <a:rPr dirty="0" sz="2000" spc="-25">
                <a:solidFill>
                  <a:srgbClr val="EBEBEB"/>
                </a:solidFill>
                <a:latin typeface="Times New Roman"/>
                <a:cs typeface="Times New Roman"/>
              </a:rPr>
              <a:t>ч</a:t>
            </a:r>
            <a:r>
              <a:rPr dirty="0" sz="2000" spc="-5">
                <a:solidFill>
                  <a:srgbClr val="EBEBEB"/>
                </a:solidFill>
                <a:latin typeface="Times New Roman"/>
                <a:cs typeface="Times New Roman"/>
              </a:rPr>
              <a:t>но</a:t>
            </a:r>
            <a:r>
              <a:rPr dirty="0" sz="2000" spc="-60">
                <a:solidFill>
                  <a:srgbClr val="EBEBEB"/>
                </a:solidFill>
                <a:latin typeface="Times New Roman"/>
                <a:cs typeface="Times New Roman"/>
              </a:rPr>
              <a:t>г</a:t>
            </a:r>
            <a:r>
              <a:rPr dirty="0" sz="2000">
                <a:solidFill>
                  <a:srgbClr val="EBEBEB"/>
                </a:solidFill>
                <a:latin typeface="Times New Roman"/>
                <a:cs typeface="Times New Roman"/>
              </a:rPr>
              <a:t>о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76035" y="5268214"/>
            <a:ext cx="2974975" cy="636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000" spc="-15">
                <a:solidFill>
                  <a:srgbClr val="EBEBEB"/>
                </a:solidFill>
                <a:latin typeface="Times New Roman"/>
                <a:cs typeface="Times New Roman"/>
              </a:rPr>
              <a:t>виховання</a:t>
            </a:r>
            <a:r>
              <a:rPr dirty="0" sz="2000" spc="130">
                <a:solidFill>
                  <a:srgbClr val="EBEBEB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EBEBEB"/>
                </a:solidFill>
                <a:latin typeface="Times New Roman"/>
                <a:cs typeface="Times New Roman"/>
              </a:rPr>
              <a:t>і</a:t>
            </a:r>
            <a:r>
              <a:rPr dirty="0" sz="2000" spc="130">
                <a:solidFill>
                  <a:srgbClr val="EBEBEB"/>
                </a:solidFill>
                <a:latin typeface="Times New Roman"/>
                <a:cs typeface="Times New Roman"/>
              </a:rPr>
              <a:t> </a:t>
            </a:r>
            <a:r>
              <a:rPr dirty="0" sz="2000" spc="-40">
                <a:solidFill>
                  <a:srgbClr val="EBEBEB"/>
                </a:solidFill>
                <a:latin typeface="Times New Roman"/>
                <a:cs typeface="Times New Roman"/>
              </a:rPr>
              <a:t>спорту,</a:t>
            </a:r>
            <a:r>
              <a:rPr dirty="0" sz="2000" spc="125">
                <a:solidFill>
                  <a:srgbClr val="EBEBEB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EBEBEB"/>
                </a:solidFill>
                <a:latin typeface="Times New Roman"/>
                <a:cs typeface="Times New Roman"/>
              </a:rPr>
              <a:t>доктор </a:t>
            </a:r>
            <a:r>
              <a:rPr dirty="0" sz="2000" spc="-484">
                <a:solidFill>
                  <a:srgbClr val="EBEBEB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EBEBEB"/>
                </a:solidFill>
                <a:latin typeface="Times New Roman"/>
                <a:cs typeface="Times New Roman"/>
              </a:rPr>
              <a:t>педагогічних</a:t>
            </a:r>
            <a:r>
              <a:rPr dirty="0" sz="2000">
                <a:solidFill>
                  <a:srgbClr val="EBEBEB"/>
                </a:solidFill>
                <a:latin typeface="Times New Roman"/>
                <a:cs typeface="Times New Roman"/>
              </a:rPr>
              <a:t> </a:t>
            </a:r>
            <a:r>
              <a:rPr dirty="0" sz="2000" spc="-30">
                <a:solidFill>
                  <a:srgbClr val="EBEBEB"/>
                </a:solidFill>
                <a:latin typeface="Times New Roman"/>
                <a:cs typeface="Times New Roman"/>
              </a:rPr>
              <a:t>наук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412747"/>
            <a:ext cx="6228588" cy="469849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2054" y="458215"/>
            <a:ext cx="8754110" cy="5612765"/>
          </a:xfrm>
          <a:prstGeom prst="rect">
            <a:avLst/>
          </a:prstGeom>
        </p:spPr>
        <p:txBody>
          <a:bodyPr wrap="square" lIns="0" tIns="52705" rIns="0" bIns="0" rtlCol="0" vert="horz">
            <a:spAutoFit/>
          </a:bodyPr>
          <a:lstStyle/>
          <a:p>
            <a:pPr algn="just" marL="12700" marR="97790">
              <a:lnSpc>
                <a:spcPct val="90000"/>
              </a:lnSpc>
              <a:spcBef>
                <a:spcPts val="415"/>
              </a:spcBef>
            </a:pPr>
            <a:r>
              <a:rPr dirty="0" sz="2600" spc="-20" b="1">
                <a:solidFill>
                  <a:srgbClr val="00AFEF"/>
                </a:solidFill>
                <a:latin typeface="Times New Roman"/>
                <a:cs typeface="Times New Roman"/>
              </a:rPr>
              <a:t>Вивчаємо </a:t>
            </a:r>
            <a:r>
              <a:rPr dirty="0" sz="2600">
                <a:solidFill>
                  <a:srgbClr val="FFFFFF"/>
                </a:solidFill>
                <a:latin typeface="Times New Roman"/>
                <a:cs typeface="Times New Roman"/>
              </a:rPr>
              <a:t>особливості 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планування, </a:t>
            </a:r>
            <a:r>
              <a:rPr dirty="0" sz="2600" spc="-10">
                <a:solidFill>
                  <a:srgbClr val="FFFFFF"/>
                </a:solidFill>
                <a:latin typeface="Times New Roman"/>
                <a:cs typeface="Times New Roman"/>
              </a:rPr>
              <a:t>специфіку 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ідеї, </a:t>
            </a:r>
            <a:r>
              <a:rPr dirty="0" sz="2600" spc="-10">
                <a:solidFill>
                  <a:srgbClr val="FFFFFF"/>
                </a:solidFill>
                <a:latin typeface="Times New Roman"/>
                <a:cs typeface="Times New Roman"/>
              </a:rPr>
              <a:t>аспекти 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організації </a:t>
            </a:r>
            <a:r>
              <a:rPr dirty="0" sz="2600" spc="-15">
                <a:solidFill>
                  <a:srgbClr val="FFFFFF"/>
                </a:solidFill>
                <a:latin typeface="Times New Roman"/>
                <a:cs typeface="Times New Roman"/>
              </a:rPr>
              <a:t>ігрового </a:t>
            </a:r>
            <a:r>
              <a:rPr dirty="0" sz="2600" spc="-35">
                <a:solidFill>
                  <a:srgbClr val="FFFFFF"/>
                </a:solidFill>
                <a:latin typeface="Times New Roman"/>
                <a:cs typeface="Times New Roman"/>
              </a:rPr>
              <a:t>простору, </a:t>
            </a:r>
            <a:r>
              <a:rPr dirty="0" sz="2600" spc="-20">
                <a:solidFill>
                  <a:srgbClr val="FFFFFF"/>
                </a:solidFill>
                <a:latin typeface="Times New Roman"/>
                <a:cs typeface="Times New Roman"/>
              </a:rPr>
              <a:t>методику 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організації </a:t>
            </a:r>
            <a:r>
              <a:rPr dirty="0" sz="2600" spc="-15">
                <a:solidFill>
                  <a:srgbClr val="FFFFFF"/>
                </a:solidFill>
                <a:latin typeface="Times New Roman"/>
                <a:cs typeface="Times New Roman"/>
              </a:rPr>
              <a:t>ігрового </a:t>
            </a:r>
            <a:r>
              <a:rPr dirty="0" sz="26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35">
                <a:solidFill>
                  <a:srgbClr val="FFFFFF"/>
                </a:solidFill>
                <a:latin typeface="Times New Roman"/>
                <a:cs typeface="Times New Roman"/>
              </a:rPr>
              <a:t>простору,</a:t>
            </a:r>
            <a:r>
              <a:rPr dirty="0" sz="2600" spc="-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>
                <a:solidFill>
                  <a:srgbClr val="FFFFFF"/>
                </a:solidFill>
                <a:latin typeface="Times New Roman"/>
                <a:cs typeface="Times New Roman"/>
              </a:rPr>
              <a:t>а</a:t>
            </a:r>
            <a:r>
              <a:rPr dirty="0" sz="26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40">
                <a:solidFill>
                  <a:srgbClr val="FFFFFF"/>
                </a:solidFill>
                <a:latin typeface="Times New Roman"/>
                <a:cs typeface="Times New Roman"/>
              </a:rPr>
              <a:t>також</a:t>
            </a:r>
            <a:r>
              <a:rPr dirty="0" sz="2600" spc="-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25">
                <a:solidFill>
                  <a:srgbClr val="FFFFFF"/>
                </a:solidFill>
                <a:latin typeface="Times New Roman"/>
                <a:cs typeface="Times New Roman"/>
              </a:rPr>
              <a:t>методику</a:t>
            </a:r>
            <a:r>
              <a:rPr dirty="0" sz="260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imes New Roman"/>
                <a:cs typeface="Times New Roman"/>
              </a:rPr>
              <a:t>організації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40">
                <a:solidFill>
                  <a:srgbClr val="FFFFFF"/>
                </a:solidFill>
                <a:latin typeface="Times New Roman"/>
                <a:cs typeface="Times New Roman"/>
              </a:rPr>
              <a:t>аудиторії</a:t>
            </a:r>
            <a:r>
              <a:rPr dirty="0" sz="2600" spc="-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35">
                <a:solidFill>
                  <a:srgbClr val="FFFFFF"/>
                </a:solidFill>
                <a:latin typeface="Times New Roman"/>
                <a:cs typeface="Times New Roman"/>
              </a:rPr>
              <a:t>та </a:t>
            </a:r>
            <a:r>
              <a:rPr dirty="0" sz="2600" spc="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>
                <a:solidFill>
                  <a:srgbClr val="FFFFFF"/>
                </a:solidFill>
                <a:latin typeface="Times New Roman"/>
                <a:cs typeface="Times New Roman"/>
              </a:rPr>
              <a:t>ефективності</a:t>
            </a:r>
            <a:r>
              <a:rPr dirty="0" sz="26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imes New Roman"/>
                <a:cs typeface="Times New Roman"/>
              </a:rPr>
              <a:t>роботи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 анімаційної</a:t>
            </a:r>
            <a:r>
              <a:rPr dirty="0" sz="2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30">
                <a:solidFill>
                  <a:srgbClr val="FFFFFF"/>
                </a:solidFill>
                <a:latin typeface="Times New Roman"/>
                <a:cs typeface="Times New Roman"/>
              </a:rPr>
              <a:t>команди,</a:t>
            </a:r>
            <a:r>
              <a:rPr dirty="0" sz="26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20">
                <a:solidFill>
                  <a:srgbClr val="FFFFFF"/>
                </a:solidFill>
                <a:latin typeface="Times New Roman"/>
                <a:cs typeface="Times New Roman"/>
              </a:rPr>
              <a:t>маркетингового </a:t>
            </a:r>
            <a:r>
              <a:rPr dirty="0" sz="2600" spc="-6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20">
                <a:solidFill>
                  <a:srgbClr val="FFFFFF"/>
                </a:solidFill>
                <a:latin typeface="Times New Roman"/>
                <a:cs typeface="Times New Roman"/>
              </a:rPr>
              <a:t>супроводу 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анімації.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150">
              <a:latin typeface="Times New Roman"/>
              <a:cs typeface="Times New Roman"/>
            </a:endParaRPr>
          </a:p>
          <a:p>
            <a:pPr algn="just" marL="12700" marR="100965">
              <a:lnSpc>
                <a:spcPct val="90000"/>
              </a:lnSpc>
            </a:pPr>
            <a:r>
              <a:rPr dirty="0" sz="2600" spc="-10" b="1">
                <a:solidFill>
                  <a:srgbClr val="00AFEF"/>
                </a:solidFill>
                <a:latin typeface="Times New Roman"/>
                <a:cs typeface="Times New Roman"/>
              </a:rPr>
              <a:t>Допомагаємо</a:t>
            </a:r>
            <a:r>
              <a:rPr dirty="0" sz="2600" spc="-5" b="1">
                <a:solidFill>
                  <a:srgbClr val="00AFEF"/>
                </a:solidFill>
                <a:latin typeface="Times New Roman"/>
                <a:cs typeface="Times New Roman"/>
              </a:rPr>
              <a:t> </a:t>
            </a:r>
            <a:r>
              <a:rPr dirty="0" sz="2600" spc="-20">
                <a:solidFill>
                  <a:srgbClr val="FFFFFF"/>
                </a:solidFill>
                <a:latin typeface="Times New Roman"/>
                <a:cs typeface="Times New Roman"/>
              </a:rPr>
              <a:t>майбутнім</a:t>
            </a:r>
            <a:r>
              <a:rPr dirty="0" sz="2600" spc="-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>
                <a:solidFill>
                  <a:srgbClr val="FFFFFF"/>
                </a:solidFill>
                <a:latin typeface="Times New Roman"/>
                <a:cs typeface="Times New Roman"/>
              </a:rPr>
              <a:t>фахівцям</a:t>
            </a:r>
            <a:r>
              <a:rPr dirty="0" sz="26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краще</a:t>
            </a:r>
            <a:r>
              <a:rPr dirty="0" sz="2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15">
                <a:solidFill>
                  <a:srgbClr val="FFFFFF"/>
                </a:solidFill>
                <a:latin typeface="Times New Roman"/>
                <a:cs typeface="Times New Roman"/>
              </a:rPr>
              <a:t>пізнати</a:t>
            </a:r>
            <a:r>
              <a:rPr dirty="0" sz="2600" spc="6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imes New Roman"/>
                <a:cs typeface="Times New Roman"/>
              </a:rPr>
              <a:t>свою </a:t>
            </a:r>
            <a:r>
              <a:rPr dirty="0" sz="2600" spc="-6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>
                <a:solidFill>
                  <a:srgbClr val="FFFFFF"/>
                </a:solidFill>
                <a:latin typeface="Times New Roman"/>
                <a:cs typeface="Times New Roman"/>
              </a:rPr>
              <a:t>професію,</a:t>
            </a:r>
            <a:r>
              <a:rPr dirty="0" sz="26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підвищити</a:t>
            </a:r>
            <a:r>
              <a:rPr dirty="0" sz="2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загальний</a:t>
            </a:r>
            <a:r>
              <a:rPr dirty="0" sz="2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рівень</a:t>
            </a:r>
            <a:r>
              <a:rPr dirty="0" sz="2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35">
                <a:solidFill>
                  <a:srgbClr val="FFFFFF"/>
                </a:solidFill>
                <a:latin typeface="Times New Roman"/>
                <a:cs typeface="Times New Roman"/>
              </a:rPr>
              <a:t>культури, </a:t>
            </a:r>
            <a:r>
              <a:rPr dirty="0" sz="2600" spc="-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>
                <a:solidFill>
                  <a:srgbClr val="FFFFFF"/>
                </a:solidFill>
                <a:latin typeface="Times New Roman"/>
                <a:cs typeface="Times New Roman"/>
              </a:rPr>
              <a:t>безпосередньо</a:t>
            </a:r>
            <a:r>
              <a:rPr dirty="0" sz="2600" spc="-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25">
                <a:solidFill>
                  <a:srgbClr val="FFFFFF"/>
                </a:solidFill>
                <a:latin typeface="Times New Roman"/>
                <a:cs typeface="Times New Roman"/>
              </a:rPr>
              <a:t>готує</a:t>
            </a:r>
            <a:r>
              <a:rPr dirty="0" sz="26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їх</a:t>
            </a:r>
            <a:r>
              <a:rPr dirty="0" sz="260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до</a:t>
            </a:r>
            <a:r>
              <a:rPr dirty="0" sz="26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imes New Roman"/>
                <a:cs typeface="Times New Roman"/>
              </a:rPr>
              <a:t>практичної</a:t>
            </a:r>
            <a:r>
              <a:rPr dirty="0" sz="26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5">
                <a:solidFill>
                  <a:srgbClr val="FFFFFF"/>
                </a:solidFill>
                <a:latin typeface="Times New Roman"/>
                <a:cs typeface="Times New Roman"/>
              </a:rPr>
              <a:t>діяльності.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400">
              <a:latin typeface="Times New Roman"/>
              <a:cs typeface="Times New Roman"/>
            </a:endParaRPr>
          </a:p>
          <a:p>
            <a:pPr marL="38735" marR="5080">
              <a:lnSpc>
                <a:spcPct val="100000"/>
              </a:lnSpc>
            </a:pPr>
            <a:r>
              <a:rPr dirty="0" sz="2600" spc="-15" b="1">
                <a:solidFill>
                  <a:srgbClr val="00AFEF"/>
                </a:solidFill>
                <a:latin typeface="Times New Roman"/>
                <a:cs typeface="Times New Roman"/>
              </a:rPr>
              <a:t>Тестуємо </a:t>
            </a:r>
            <a:r>
              <a:rPr dirty="0" sz="2600">
                <a:solidFill>
                  <a:srgbClr val="EBEBEB"/>
                </a:solidFill>
                <a:latin typeface="Times New Roman"/>
                <a:cs typeface="Times New Roman"/>
              </a:rPr>
              <a:t>ігрові </a:t>
            </a:r>
            <a:r>
              <a:rPr dirty="0" sz="2600" spc="-15">
                <a:solidFill>
                  <a:srgbClr val="EBEBEB"/>
                </a:solidFill>
                <a:latin typeface="Times New Roman"/>
                <a:cs typeface="Times New Roman"/>
              </a:rPr>
              <a:t>методики соціально-культурної </a:t>
            </a:r>
            <a:r>
              <a:rPr dirty="0" sz="2600" spc="-5">
                <a:solidFill>
                  <a:srgbClr val="EBEBEB"/>
                </a:solidFill>
                <a:latin typeface="Times New Roman"/>
                <a:cs typeface="Times New Roman"/>
              </a:rPr>
              <a:t>анімації </a:t>
            </a:r>
            <a:r>
              <a:rPr dirty="0" sz="2600">
                <a:solidFill>
                  <a:srgbClr val="EBEBEB"/>
                </a:solidFill>
                <a:latin typeface="Times New Roman"/>
                <a:cs typeface="Times New Roman"/>
              </a:rPr>
              <a:t>як </a:t>
            </a:r>
            <a:r>
              <a:rPr dirty="0" sz="2600" spc="5">
                <a:solidFill>
                  <a:srgbClr val="EBEBEB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EBEBEB"/>
                </a:solidFill>
                <a:latin typeface="Times New Roman"/>
                <a:cs typeface="Times New Roman"/>
              </a:rPr>
              <a:t>виду</a:t>
            </a:r>
            <a:r>
              <a:rPr dirty="0" sz="2600" spc="5">
                <a:solidFill>
                  <a:srgbClr val="EBEBEB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EBEBEB"/>
                </a:solidFill>
                <a:latin typeface="Times New Roman"/>
                <a:cs typeface="Times New Roman"/>
              </a:rPr>
              <a:t>дозвілля;</a:t>
            </a:r>
            <a:r>
              <a:rPr dirty="0" sz="2600" spc="5">
                <a:solidFill>
                  <a:srgbClr val="EBEBEB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EBEBEB"/>
                </a:solidFill>
                <a:latin typeface="Times New Roman"/>
                <a:cs typeface="Times New Roman"/>
              </a:rPr>
              <a:t>перемоги</a:t>
            </a:r>
            <a:r>
              <a:rPr dirty="0" sz="2600" spc="-20">
                <a:solidFill>
                  <a:srgbClr val="EBEBEB"/>
                </a:solidFill>
                <a:latin typeface="Times New Roman"/>
                <a:cs typeface="Times New Roman"/>
              </a:rPr>
              <a:t> </a:t>
            </a:r>
            <a:r>
              <a:rPr dirty="0" sz="2600">
                <a:solidFill>
                  <a:srgbClr val="EBEBEB"/>
                </a:solidFill>
                <a:latin typeface="Times New Roman"/>
                <a:cs typeface="Times New Roman"/>
              </a:rPr>
              <a:t>як</a:t>
            </a:r>
            <a:r>
              <a:rPr dirty="0" sz="2600" spc="10">
                <a:solidFill>
                  <a:srgbClr val="EBEBEB"/>
                </a:solidFill>
                <a:latin typeface="Times New Roman"/>
                <a:cs typeface="Times New Roman"/>
              </a:rPr>
              <a:t> </a:t>
            </a:r>
            <a:r>
              <a:rPr dirty="0" sz="2600">
                <a:solidFill>
                  <a:srgbClr val="EBEBEB"/>
                </a:solidFill>
                <a:latin typeface="Times New Roman"/>
                <a:cs typeface="Times New Roman"/>
              </a:rPr>
              <a:t>професійну</a:t>
            </a:r>
            <a:r>
              <a:rPr dirty="0" sz="2600" spc="-20">
                <a:solidFill>
                  <a:srgbClr val="EBEBEB"/>
                </a:solidFill>
                <a:latin typeface="Times New Roman"/>
                <a:cs typeface="Times New Roman"/>
              </a:rPr>
              <a:t> </a:t>
            </a:r>
            <a:r>
              <a:rPr dirty="0" sz="2600" spc="-10">
                <a:solidFill>
                  <a:srgbClr val="EBEBEB"/>
                </a:solidFill>
                <a:latin typeface="Times New Roman"/>
                <a:cs typeface="Times New Roman"/>
              </a:rPr>
              <a:t>проблему;</a:t>
            </a:r>
            <a:r>
              <a:rPr dirty="0" sz="2600">
                <a:solidFill>
                  <a:srgbClr val="EBEBEB"/>
                </a:solidFill>
                <a:latin typeface="Times New Roman"/>
                <a:cs typeface="Times New Roman"/>
              </a:rPr>
              <a:t> </a:t>
            </a:r>
            <a:r>
              <a:rPr dirty="0" sz="2600" spc="-20">
                <a:solidFill>
                  <a:srgbClr val="EBEBEB"/>
                </a:solidFill>
                <a:latin typeface="Times New Roman"/>
                <a:cs typeface="Times New Roman"/>
              </a:rPr>
              <a:t>труднощі</a:t>
            </a:r>
            <a:r>
              <a:rPr dirty="0" sz="2600" spc="-25">
                <a:solidFill>
                  <a:srgbClr val="EBEBEB"/>
                </a:solidFill>
                <a:latin typeface="Times New Roman"/>
                <a:cs typeface="Times New Roman"/>
              </a:rPr>
              <a:t> </a:t>
            </a:r>
            <a:r>
              <a:rPr dirty="0" sz="2600">
                <a:solidFill>
                  <a:srgbClr val="EBEBEB"/>
                </a:solidFill>
                <a:latin typeface="Times New Roman"/>
                <a:cs typeface="Times New Roman"/>
              </a:rPr>
              <a:t>в </a:t>
            </a:r>
            <a:r>
              <a:rPr dirty="0" sz="2600" spc="-635">
                <a:solidFill>
                  <a:srgbClr val="EBEBEB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EBEBEB"/>
                </a:solidFill>
                <a:latin typeface="Times New Roman"/>
                <a:cs typeface="Times New Roman"/>
              </a:rPr>
              <a:t>організації</a:t>
            </a:r>
            <a:r>
              <a:rPr dirty="0" sz="2600" spc="-35">
                <a:solidFill>
                  <a:srgbClr val="EBEBEB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EBEBEB"/>
                </a:solidFill>
                <a:latin typeface="Times New Roman"/>
                <a:cs typeface="Times New Roman"/>
              </a:rPr>
              <a:t>івентів;</a:t>
            </a:r>
            <a:r>
              <a:rPr dirty="0" sz="2600" spc="5">
                <a:solidFill>
                  <a:srgbClr val="EBEBEB"/>
                </a:solidFill>
                <a:latin typeface="Times New Roman"/>
                <a:cs typeface="Times New Roman"/>
              </a:rPr>
              <a:t> </a:t>
            </a:r>
            <a:r>
              <a:rPr dirty="0" sz="2600">
                <a:solidFill>
                  <a:srgbClr val="EBEBEB"/>
                </a:solidFill>
                <a:latin typeface="Times New Roman"/>
                <a:cs typeface="Times New Roman"/>
              </a:rPr>
              <a:t>нестандартні</a:t>
            </a:r>
            <a:r>
              <a:rPr dirty="0" sz="2600" spc="-35">
                <a:solidFill>
                  <a:srgbClr val="EBEBEB"/>
                </a:solidFill>
                <a:latin typeface="Times New Roman"/>
                <a:cs typeface="Times New Roman"/>
              </a:rPr>
              <a:t> </a:t>
            </a:r>
            <a:r>
              <a:rPr dirty="0" sz="2600" spc="-10">
                <a:solidFill>
                  <a:srgbClr val="EBEBEB"/>
                </a:solidFill>
                <a:latin typeface="Times New Roman"/>
                <a:cs typeface="Times New Roman"/>
              </a:rPr>
              <a:t>ситуації</a:t>
            </a:r>
            <a:r>
              <a:rPr dirty="0" sz="2600" spc="-30">
                <a:solidFill>
                  <a:srgbClr val="EBEBEB"/>
                </a:solidFill>
                <a:latin typeface="Times New Roman"/>
                <a:cs typeface="Times New Roman"/>
              </a:rPr>
              <a:t> </a:t>
            </a:r>
            <a:r>
              <a:rPr dirty="0" sz="2600" spc="15">
                <a:solidFill>
                  <a:srgbClr val="EBEBEB"/>
                </a:solidFill>
                <a:latin typeface="Times New Roman"/>
                <a:cs typeface="Times New Roman"/>
              </a:rPr>
              <a:t>та</a:t>
            </a:r>
            <a:r>
              <a:rPr dirty="0" sz="2600">
                <a:solidFill>
                  <a:srgbClr val="EBEBEB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EBEBEB"/>
                </a:solidFill>
                <a:latin typeface="Times New Roman"/>
                <a:cs typeface="Times New Roman"/>
              </a:rPr>
              <a:t>шляхи</a:t>
            </a:r>
            <a:r>
              <a:rPr dirty="0" sz="2600" spc="-10">
                <a:solidFill>
                  <a:srgbClr val="EBEBEB"/>
                </a:solidFill>
                <a:latin typeface="Times New Roman"/>
                <a:cs typeface="Times New Roman"/>
              </a:rPr>
              <a:t> </a:t>
            </a:r>
            <a:r>
              <a:rPr dirty="0" sz="2600">
                <a:solidFill>
                  <a:srgbClr val="EBEBEB"/>
                </a:solidFill>
                <a:latin typeface="Times New Roman"/>
                <a:cs typeface="Times New Roman"/>
              </a:rPr>
              <a:t>їх</a:t>
            </a:r>
            <a:endParaRPr sz="2600">
              <a:latin typeface="Times New Roman"/>
              <a:cs typeface="Times New Roman"/>
            </a:endParaRPr>
          </a:p>
          <a:p>
            <a:pPr marL="38735">
              <a:lnSpc>
                <a:spcPct val="100000"/>
              </a:lnSpc>
            </a:pPr>
            <a:r>
              <a:rPr dirty="0" sz="2600" spc="-15">
                <a:solidFill>
                  <a:srgbClr val="EBEBEB"/>
                </a:solidFill>
                <a:latin typeface="Times New Roman"/>
                <a:cs typeface="Times New Roman"/>
              </a:rPr>
              <a:t>подолання.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2701" y="903350"/>
            <a:ext cx="5372100" cy="33655"/>
          </a:xfrm>
          <a:custGeom>
            <a:avLst/>
            <a:gdLst/>
            <a:ahLst/>
            <a:cxnLst/>
            <a:rect l="l" t="t" r="r" b="b"/>
            <a:pathLst>
              <a:path w="5372100" h="33655">
                <a:moveTo>
                  <a:pt x="5372036" y="0"/>
                </a:moveTo>
                <a:lnTo>
                  <a:pt x="0" y="0"/>
                </a:lnTo>
                <a:lnTo>
                  <a:pt x="0" y="33527"/>
                </a:lnTo>
                <a:lnTo>
                  <a:pt x="5372036" y="33527"/>
                </a:lnTo>
                <a:lnTo>
                  <a:pt x="53720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20090" y="497840"/>
            <a:ext cx="511238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30730" algn="l"/>
                <a:tab pos="3535045" algn="l"/>
              </a:tabLst>
            </a:pPr>
            <a:r>
              <a:rPr dirty="0" sz="2800" spc="-45" b="1">
                <a:solidFill>
                  <a:srgbClr val="FFFFFF"/>
                </a:solidFill>
                <a:latin typeface="Times New Roman"/>
                <a:cs typeface="Times New Roman"/>
              </a:rPr>
              <a:t>С</a:t>
            </a:r>
            <a:r>
              <a:rPr dirty="0" sz="2800" spc="20" b="1">
                <a:solidFill>
                  <a:srgbClr val="FFFFFF"/>
                </a:solidFill>
                <a:latin typeface="Times New Roman"/>
                <a:cs typeface="Times New Roman"/>
              </a:rPr>
              <a:t>т</a:t>
            </a:r>
            <a:r>
              <a:rPr dirty="0" sz="2800" spc="-40" b="1">
                <a:solidFill>
                  <a:srgbClr val="FFFFFF"/>
                </a:solidFill>
                <a:latin typeface="Times New Roman"/>
                <a:cs typeface="Times New Roman"/>
              </a:rPr>
              <a:t>р</a:t>
            </a:r>
            <a:r>
              <a:rPr dirty="0" sz="2800" spc="-5" b="1">
                <a:solidFill>
                  <a:srgbClr val="FFFFFF"/>
                </a:solidFill>
                <a:latin typeface="Times New Roman"/>
                <a:cs typeface="Times New Roman"/>
              </a:rPr>
              <a:t>у</a:t>
            </a:r>
            <a:r>
              <a:rPr dirty="0" sz="2800" spc="5" b="1">
                <a:solidFill>
                  <a:srgbClr val="FFFFFF"/>
                </a:solidFill>
                <a:latin typeface="Times New Roman"/>
                <a:cs typeface="Times New Roman"/>
              </a:rPr>
              <a:t>к</a:t>
            </a:r>
            <a:r>
              <a:rPr dirty="0" sz="2800" spc="-50" b="1">
                <a:solidFill>
                  <a:srgbClr val="FFFFFF"/>
                </a:solidFill>
                <a:latin typeface="Times New Roman"/>
                <a:cs typeface="Times New Roman"/>
              </a:rPr>
              <a:t>т</a:t>
            </a:r>
            <a:r>
              <a:rPr dirty="0" sz="2800" spc="-5" b="1">
                <a:solidFill>
                  <a:srgbClr val="FFFFFF"/>
                </a:solidFill>
                <a:latin typeface="Times New Roman"/>
                <a:cs typeface="Times New Roman"/>
              </a:rPr>
              <a:t>у</a:t>
            </a:r>
            <a:r>
              <a:rPr dirty="0" sz="2800" spc="10" b="1">
                <a:solidFill>
                  <a:srgbClr val="FFFFFF"/>
                </a:solidFill>
                <a:latin typeface="Times New Roman"/>
                <a:cs typeface="Times New Roman"/>
              </a:rPr>
              <a:t>р</a:t>
            </a:r>
            <a:r>
              <a:rPr dirty="0" sz="2800" spc="-5" b="1">
                <a:solidFill>
                  <a:srgbClr val="FFFFFF"/>
                </a:solidFill>
                <a:latin typeface="Times New Roman"/>
                <a:cs typeface="Times New Roman"/>
              </a:rPr>
              <a:t>а</a:t>
            </a:r>
            <a:r>
              <a:rPr dirty="0" sz="2800" b="1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800" spc="-10" b="1">
                <a:solidFill>
                  <a:srgbClr val="FFFFFF"/>
                </a:solidFill>
                <a:latin typeface="Times New Roman"/>
                <a:cs typeface="Times New Roman"/>
              </a:rPr>
              <a:t>ти</a:t>
            </a:r>
            <a:r>
              <a:rPr dirty="0" sz="2800" spc="-20" b="1">
                <a:solidFill>
                  <a:srgbClr val="FFFFFF"/>
                </a:solidFill>
                <a:latin typeface="Times New Roman"/>
                <a:cs typeface="Times New Roman"/>
              </a:rPr>
              <a:t>п</a:t>
            </a:r>
            <a:r>
              <a:rPr dirty="0" sz="2800" spc="-75" b="1">
                <a:solidFill>
                  <a:srgbClr val="FFFFFF"/>
                </a:solidFill>
                <a:latin typeface="Times New Roman"/>
                <a:cs typeface="Times New Roman"/>
              </a:rPr>
              <a:t>о</a:t>
            </a:r>
            <a:r>
              <a:rPr dirty="0" sz="2800" spc="-20" b="1">
                <a:solidFill>
                  <a:srgbClr val="FFFFFF"/>
                </a:solidFill>
                <a:latin typeface="Times New Roman"/>
                <a:cs typeface="Times New Roman"/>
              </a:rPr>
              <a:t>в</a:t>
            </a:r>
            <a:r>
              <a:rPr dirty="0" sz="2800" spc="-5" b="1">
                <a:solidFill>
                  <a:srgbClr val="FFFFFF"/>
                </a:solidFill>
                <a:latin typeface="Times New Roman"/>
                <a:cs typeface="Times New Roman"/>
              </a:rPr>
              <a:t>ої</a:t>
            </a:r>
            <a:r>
              <a:rPr dirty="0" sz="2800" b="1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800" spc="-10" b="1">
                <a:solidFill>
                  <a:srgbClr val="FFFFFF"/>
                </a:solidFill>
                <a:latin typeface="Times New Roman"/>
                <a:cs typeface="Times New Roman"/>
              </a:rPr>
              <a:t>пр</a:t>
            </a:r>
            <a:r>
              <a:rPr dirty="0" sz="2800" b="1">
                <a:solidFill>
                  <a:srgbClr val="FFFFFF"/>
                </a:solidFill>
                <a:latin typeface="Times New Roman"/>
                <a:cs typeface="Times New Roman"/>
              </a:rPr>
              <a:t>о</a:t>
            </a:r>
            <a:r>
              <a:rPr dirty="0" sz="2800" spc="-10" b="1">
                <a:solidFill>
                  <a:srgbClr val="FFFFFF"/>
                </a:solidFill>
                <a:latin typeface="Times New Roman"/>
                <a:cs typeface="Times New Roman"/>
              </a:rPr>
              <a:t>гр</a:t>
            </a:r>
            <a:r>
              <a:rPr dirty="0" sz="2800" spc="5" b="1">
                <a:solidFill>
                  <a:srgbClr val="FFFFFF"/>
                </a:solidFill>
                <a:latin typeface="Times New Roman"/>
                <a:cs typeface="Times New Roman"/>
              </a:rPr>
              <a:t>а</a:t>
            </a:r>
            <a:r>
              <a:rPr dirty="0" sz="2800" spc="-10" b="1">
                <a:solidFill>
                  <a:srgbClr val="FFFFFF"/>
                </a:solidFill>
                <a:latin typeface="Times New Roman"/>
                <a:cs typeface="Times New Roman"/>
              </a:rPr>
              <a:t>ми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893053" y="497840"/>
            <a:ext cx="198247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визн</a:t>
            </a:r>
            <a:r>
              <a:rPr dirty="0" spc="-114"/>
              <a:t>а</a:t>
            </a:r>
            <a:r>
              <a:rPr dirty="0" spc="-5"/>
              <a:t>чаєть</a:t>
            </a:r>
            <a:r>
              <a:rPr dirty="0" spc="-20"/>
              <a:t>с</a:t>
            </a:r>
            <a:r>
              <a:rPr dirty="0" spc="-5"/>
              <a:t>я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20090" y="924560"/>
            <a:ext cx="457835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12314" algn="l"/>
              </a:tabLst>
            </a:pPr>
            <a:r>
              <a:rPr dirty="0" sz="2800" spc="-10">
                <a:solidFill>
                  <a:srgbClr val="FFFFFF"/>
                </a:solidFill>
                <a:latin typeface="Times New Roman"/>
                <a:cs typeface="Times New Roman"/>
              </a:rPr>
              <a:t>наступними	видами</a:t>
            </a:r>
            <a:r>
              <a:rPr dirty="0" sz="2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програм: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4370" y="1350974"/>
            <a:ext cx="5245735" cy="13055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89D0D5"/>
              </a:buClr>
              <a:buSzPct val="80357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dirty="0" sz="2800" spc="-15" b="1">
                <a:solidFill>
                  <a:srgbClr val="FFFFFF"/>
                </a:solidFill>
                <a:latin typeface="Times New Roman"/>
                <a:cs typeface="Times New Roman"/>
              </a:rPr>
              <a:t>ігрова</a:t>
            </a:r>
            <a:r>
              <a:rPr dirty="0" sz="28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(в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основу </a:t>
            </a:r>
            <a:r>
              <a:rPr dirty="0" sz="2800" spc="-10">
                <a:solidFill>
                  <a:srgbClr val="FFFFFF"/>
                </a:solidFill>
                <a:latin typeface="Times New Roman"/>
                <a:cs typeface="Times New Roman"/>
              </a:rPr>
              <a:t>закладена</a:t>
            </a: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 гра);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89D0D5"/>
              </a:buClr>
              <a:buSzPct val="80357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dirty="0" sz="2800" spc="-10" b="1">
                <a:solidFill>
                  <a:srgbClr val="FFFFFF"/>
                </a:solidFill>
                <a:latin typeface="Times New Roman"/>
                <a:cs typeface="Times New Roman"/>
              </a:rPr>
              <a:t>конкурсно-ігрова;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89D0D5"/>
              </a:buClr>
              <a:buSzPct val="80357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dirty="0" sz="2800" spc="-15" b="1">
                <a:solidFill>
                  <a:srgbClr val="FFFFFF"/>
                </a:solidFill>
                <a:latin typeface="Times New Roman"/>
                <a:cs typeface="Times New Roman"/>
              </a:rPr>
              <a:t>конкурсно-видовищна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10173" y="2204973"/>
            <a:ext cx="216725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(пріорітетною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55600" marR="7620">
              <a:lnSpc>
                <a:spcPct val="100000"/>
              </a:lnSpc>
              <a:spcBef>
                <a:spcPts val="95"/>
              </a:spcBef>
              <a:tabLst>
                <a:tab pos="2952750" algn="l"/>
                <a:tab pos="4688840" algn="l"/>
                <a:tab pos="6507480" algn="l"/>
              </a:tabLst>
            </a:pPr>
            <a:r>
              <a:rPr dirty="0" spc="-5"/>
              <a:t>тип</a:t>
            </a:r>
            <a:r>
              <a:rPr dirty="0" spc="-35"/>
              <a:t>о</a:t>
            </a:r>
            <a:r>
              <a:rPr dirty="0" spc="-10"/>
              <a:t>логічн</a:t>
            </a:r>
            <a:r>
              <a:rPr dirty="0"/>
              <a:t>о</a:t>
            </a:r>
            <a:r>
              <a:rPr dirty="0" spc="-5"/>
              <a:t>ю</a:t>
            </a:r>
            <a:r>
              <a:rPr dirty="0"/>
              <a:t>	</a:t>
            </a:r>
            <a:r>
              <a:rPr dirty="0" spc="-5"/>
              <a:t>о</a:t>
            </a:r>
            <a:r>
              <a:rPr dirty="0" spc="-15"/>
              <a:t>з</a:t>
            </a:r>
            <a:r>
              <a:rPr dirty="0" spc="-10"/>
              <a:t>на</a:t>
            </a:r>
            <a:r>
              <a:rPr dirty="0" spc="-160"/>
              <a:t>к</a:t>
            </a:r>
            <a:r>
              <a:rPr dirty="0" spc="-5"/>
              <a:t>ою</a:t>
            </a:r>
            <a:r>
              <a:rPr dirty="0"/>
              <a:t>	</a:t>
            </a:r>
            <a:r>
              <a:rPr dirty="0" spc="-10"/>
              <a:t>вис</a:t>
            </a:r>
            <a:r>
              <a:rPr dirty="0" spc="-45"/>
              <a:t>т</a:t>
            </a:r>
            <a:r>
              <a:rPr dirty="0" spc="-5"/>
              <a:t>упає</a:t>
            </a:r>
            <a:r>
              <a:rPr dirty="0"/>
              <a:t>	</a:t>
            </a:r>
            <a:r>
              <a:rPr dirty="0" spc="-5"/>
              <a:t>м</a:t>
            </a:r>
            <a:r>
              <a:rPr dirty="0" spc="-20"/>
              <a:t>е</a:t>
            </a:r>
            <a:r>
              <a:rPr dirty="0" spc="-40"/>
              <a:t>т</a:t>
            </a:r>
            <a:r>
              <a:rPr dirty="0" spc="-75"/>
              <a:t>о</a:t>
            </a:r>
            <a:r>
              <a:rPr dirty="0" spc="-5"/>
              <a:t>д  </a:t>
            </a:r>
            <a:r>
              <a:rPr dirty="0" spc="-15"/>
              <a:t>змагань);</a:t>
            </a:r>
          </a:p>
          <a:p>
            <a:pPr marL="355600" marR="6350" indent="-342900">
              <a:lnSpc>
                <a:spcPct val="100000"/>
              </a:lnSpc>
              <a:spcBef>
                <a:spcPts val="5"/>
              </a:spcBef>
              <a:buClr>
                <a:srgbClr val="89D0D5"/>
              </a:buClr>
              <a:buSzPct val="80357"/>
              <a:buFont typeface="Wingdings"/>
              <a:buChar char=""/>
              <a:tabLst>
                <a:tab pos="354965" algn="l"/>
                <a:tab pos="355600" algn="l"/>
                <a:tab pos="5093970" algn="l"/>
                <a:tab pos="7042150" algn="l"/>
              </a:tabLst>
            </a:pPr>
            <a:r>
              <a:rPr dirty="0" spc="20" b="1">
                <a:latin typeface="Times New Roman"/>
                <a:cs typeface="Times New Roman"/>
              </a:rPr>
              <a:t>т</a:t>
            </a:r>
            <a:r>
              <a:rPr dirty="0" spc="-5" b="1">
                <a:latin typeface="Times New Roman"/>
                <a:cs typeface="Times New Roman"/>
              </a:rPr>
              <a:t>анцюв</a:t>
            </a:r>
            <a:r>
              <a:rPr dirty="0" spc="35" b="1">
                <a:latin typeface="Times New Roman"/>
                <a:cs typeface="Times New Roman"/>
              </a:rPr>
              <a:t>а</a:t>
            </a:r>
            <a:r>
              <a:rPr dirty="0" spc="-10" b="1">
                <a:latin typeface="Times New Roman"/>
                <a:cs typeface="Times New Roman"/>
              </a:rPr>
              <a:t>льн</a:t>
            </a:r>
            <a:r>
              <a:rPr dirty="0" spc="5" b="1">
                <a:latin typeface="Times New Roman"/>
                <a:cs typeface="Times New Roman"/>
              </a:rPr>
              <a:t>о</a:t>
            </a:r>
            <a:r>
              <a:rPr dirty="0" spc="-5" b="1">
                <a:latin typeface="Times New Roman"/>
                <a:cs typeface="Times New Roman"/>
              </a:rPr>
              <a:t>-</a:t>
            </a:r>
            <a:r>
              <a:rPr dirty="0" spc="-10" b="1">
                <a:latin typeface="Times New Roman"/>
                <a:cs typeface="Times New Roman"/>
              </a:rPr>
              <a:t>р</a:t>
            </a:r>
            <a:r>
              <a:rPr dirty="0" spc="5" b="1">
                <a:latin typeface="Times New Roman"/>
                <a:cs typeface="Times New Roman"/>
              </a:rPr>
              <a:t>о</a:t>
            </a:r>
            <a:r>
              <a:rPr dirty="0" spc="-5" b="1">
                <a:latin typeface="Times New Roman"/>
                <a:cs typeface="Times New Roman"/>
              </a:rPr>
              <a:t>з</a:t>
            </a:r>
            <a:r>
              <a:rPr dirty="0" b="1">
                <a:latin typeface="Times New Roman"/>
                <a:cs typeface="Times New Roman"/>
              </a:rPr>
              <a:t>ва</a:t>
            </a:r>
            <a:r>
              <a:rPr dirty="0" spc="-10" b="1">
                <a:latin typeface="Times New Roman"/>
                <a:cs typeface="Times New Roman"/>
              </a:rPr>
              <a:t>ж</a:t>
            </a:r>
            <a:r>
              <a:rPr dirty="0" spc="25" b="1">
                <a:latin typeface="Times New Roman"/>
                <a:cs typeface="Times New Roman"/>
              </a:rPr>
              <a:t>а</a:t>
            </a:r>
            <a:r>
              <a:rPr dirty="0" spc="-10" b="1">
                <a:latin typeface="Times New Roman"/>
                <a:cs typeface="Times New Roman"/>
              </a:rPr>
              <a:t>льн</a:t>
            </a:r>
            <a:r>
              <a:rPr dirty="0" spc="-5" b="1">
                <a:latin typeface="Times New Roman"/>
                <a:cs typeface="Times New Roman"/>
              </a:rPr>
              <a:t>а</a:t>
            </a:r>
            <a:r>
              <a:rPr dirty="0" b="1">
                <a:latin typeface="Times New Roman"/>
                <a:cs typeface="Times New Roman"/>
              </a:rPr>
              <a:t>	</a:t>
            </a:r>
            <a:r>
              <a:rPr dirty="0" spc="-5"/>
              <a:t>(засно</a:t>
            </a:r>
            <a:r>
              <a:rPr dirty="0" spc="-50"/>
              <a:t>в</a:t>
            </a:r>
            <a:r>
              <a:rPr dirty="0" spc="-5"/>
              <a:t>ана</a:t>
            </a:r>
            <a:r>
              <a:rPr dirty="0"/>
              <a:t>	</a:t>
            </a:r>
            <a:r>
              <a:rPr dirty="0" spc="-5"/>
              <a:t>на  </a:t>
            </a:r>
            <a:r>
              <a:rPr dirty="0" spc="-25"/>
              <a:t>методі</a:t>
            </a:r>
            <a:r>
              <a:rPr dirty="0" spc="5"/>
              <a:t> </a:t>
            </a:r>
            <a:r>
              <a:rPr dirty="0" spc="-10"/>
              <a:t>ритмічного</a:t>
            </a:r>
            <a:r>
              <a:rPr dirty="0"/>
              <a:t> </a:t>
            </a:r>
            <a:r>
              <a:rPr dirty="0" spc="-25"/>
              <a:t>руху);</a:t>
            </a:r>
          </a:p>
          <a:p>
            <a:pPr marL="355600" marR="5080" indent="-342900">
              <a:lnSpc>
                <a:spcPct val="100000"/>
              </a:lnSpc>
              <a:buClr>
                <a:srgbClr val="89D0D5"/>
              </a:buClr>
              <a:buSzPct val="80357"/>
              <a:buFont typeface="Wingdings"/>
              <a:buChar char=""/>
              <a:tabLst>
                <a:tab pos="354965" algn="l"/>
                <a:tab pos="355600" algn="l"/>
                <a:tab pos="4473575" algn="l"/>
                <a:tab pos="7044055" algn="l"/>
              </a:tabLst>
            </a:pPr>
            <a:r>
              <a:rPr dirty="0" spc="-5" b="1">
                <a:latin typeface="Times New Roman"/>
                <a:cs typeface="Times New Roman"/>
              </a:rPr>
              <a:t>спо</a:t>
            </a:r>
            <a:r>
              <a:rPr dirty="0" spc="-40" b="1">
                <a:latin typeface="Times New Roman"/>
                <a:cs typeface="Times New Roman"/>
              </a:rPr>
              <a:t>р</a:t>
            </a:r>
            <a:r>
              <a:rPr dirty="0" spc="-10" b="1">
                <a:latin typeface="Times New Roman"/>
                <a:cs typeface="Times New Roman"/>
              </a:rPr>
              <a:t>тив</a:t>
            </a:r>
            <a:r>
              <a:rPr dirty="0" spc="5" b="1">
                <a:latin typeface="Times New Roman"/>
                <a:cs typeface="Times New Roman"/>
              </a:rPr>
              <a:t>но</a:t>
            </a:r>
            <a:r>
              <a:rPr dirty="0" spc="-5" b="1">
                <a:latin typeface="Times New Roman"/>
                <a:cs typeface="Times New Roman"/>
              </a:rPr>
              <a:t>-о</a:t>
            </a:r>
            <a:r>
              <a:rPr dirty="0" spc="-45" b="1">
                <a:latin typeface="Times New Roman"/>
                <a:cs typeface="Times New Roman"/>
              </a:rPr>
              <a:t>з</a:t>
            </a:r>
            <a:r>
              <a:rPr dirty="0" spc="-20" b="1">
                <a:latin typeface="Times New Roman"/>
                <a:cs typeface="Times New Roman"/>
              </a:rPr>
              <a:t>д</a:t>
            </a:r>
            <a:r>
              <a:rPr dirty="0" spc="-5" b="1">
                <a:latin typeface="Times New Roman"/>
                <a:cs typeface="Times New Roman"/>
              </a:rPr>
              <a:t>о</a:t>
            </a:r>
            <a:r>
              <a:rPr dirty="0" b="1">
                <a:latin typeface="Times New Roman"/>
                <a:cs typeface="Times New Roman"/>
              </a:rPr>
              <a:t>р</a:t>
            </a:r>
            <a:r>
              <a:rPr dirty="0" spc="-75" b="1">
                <a:latin typeface="Times New Roman"/>
                <a:cs typeface="Times New Roman"/>
              </a:rPr>
              <a:t>о</a:t>
            </a:r>
            <a:r>
              <a:rPr dirty="0" spc="-114" b="1">
                <a:latin typeface="Times New Roman"/>
                <a:cs typeface="Times New Roman"/>
              </a:rPr>
              <a:t>в</a:t>
            </a:r>
            <a:r>
              <a:rPr dirty="0" spc="-5" b="1">
                <a:latin typeface="Times New Roman"/>
                <a:cs typeface="Times New Roman"/>
              </a:rPr>
              <a:t>ча</a:t>
            </a:r>
            <a:r>
              <a:rPr dirty="0" b="1">
                <a:latin typeface="Times New Roman"/>
                <a:cs typeface="Times New Roman"/>
              </a:rPr>
              <a:t>	</a:t>
            </a:r>
            <a:r>
              <a:rPr dirty="0" spc="-5"/>
              <a:t>(</a:t>
            </a:r>
            <a:r>
              <a:rPr dirty="0" spc="5"/>
              <a:t>о</a:t>
            </a:r>
            <a:r>
              <a:rPr dirty="0"/>
              <a:t>р</a:t>
            </a:r>
            <a:r>
              <a:rPr dirty="0" spc="-5"/>
              <a:t>іє</a:t>
            </a:r>
            <a:r>
              <a:rPr dirty="0"/>
              <a:t>н</a:t>
            </a:r>
            <a:r>
              <a:rPr dirty="0" spc="-40"/>
              <a:t>т</a:t>
            </a:r>
            <a:r>
              <a:rPr dirty="0"/>
              <a:t>о</a:t>
            </a:r>
            <a:r>
              <a:rPr dirty="0" spc="-40"/>
              <a:t>в</a:t>
            </a:r>
            <a:r>
              <a:rPr dirty="0" spc="-5"/>
              <a:t>ані</a:t>
            </a:r>
            <a:r>
              <a:rPr dirty="0"/>
              <a:t>	</a:t>
            </a:r>
            <a:r>
              <a:rPr dirty="0" spc="-5"/>
              <a:t>на  </a:t>
            </a:r>
            <a:r>
              <a:rPr dirty="0" spc="-5"/>
              <a:t>учасників</a:t>
            </a:r>
            <a:r>
              <a:rPr dirty="0" spc="15"/>
              <a:t> </a:t>
            </a:r>
            <a:r>
              <a:rPr dirty="0" spc="-55"/>
              <a:t>будь-якого</a:t>
            </a:r>
            <a:r>
              <a:rPr dirty="0"/>
              <a:t> </a:t>
            </a:r>
            <a:r>
              <a:rPr dirty="0" spc="-10"/>
              <a:t>віку);</a:t>
            </a:r>
          </a:p>
          <a:p>
            <a:pPr marL="355600" marR="8255" indent="-342900">
              <a:lnSpc>
                <a:spcPct val="100000"/>
              </a:lnSpc>
              <a:buClr>
                <a:srgbClr val="89D0D5"/>
              </a:buClr>
              <a:buSzPct val="80357"/>
              <a:buFont typeface="Wingdings"/>
              <a:buChar char=""/>
              <a:tabLst>
                <a:tab pos="354965" algn="l"/>
                <a:tab pos="355600" algn="l"/>
                <a:tab pos="2472690" algn="l"/>
                <a:tab pos="4470400" algn="l"/>
                <a:tab pos="6777355" algn="l"/>
              </a:tabLst>
            </a:pPr>
            <a:r>
              <a:rPr dirty="0" spc="-45" b="1">
                <a:latin typeface="Times New Roman"/>
                <a:cs typeface="Times New Roman"/>
              </a:rPr>
              <a:t>к</a:t>
            </a:r>
            <a:r>
              <a:rPr dirty="0" spc="-50" b="1">
                <a:latin typeface="Times New Roman"/>
                <a:cs typeface="Times New Roman"/>
              </a:rPr>
              <a:t>о</a:t>
            </a:r>
            <a:r>
              <a:rPr dirty="0" spc="-10" b="1">
                <a:latin typeface="Times New Roman"/>
                <a:cs typeface="Times New Roman"/>
              </a:rPr>
              <a:t>мпле</a:t>
            </a:r>
            <a:r>
              <a:rPr dirty="0" spc="-90" b="1">
                <a:latin typeface="Times New Roman"/>
                <a:cs typeface="Times New Roman"/>
              </a:rPr>
              <a:t>к</a:t>
            </a:r>
            <a:r>
              <a:rPr dirty="0" spc="-5" b="1">
                <a:latin typeface="Times New Roman"/>
                <a:cs typeface="Times New Roman"/>
              </a:rPr>
              <a:t>сна</a:t>
            </a:r>
            <a:r>
              <a:rPr dirty="0" b="1">
                <a:latin typeface="Times New Roman"/>
                <a:cs typeface="Times New Roman"/>
              </a:rPr>
              <a:t>	</a:t>
            </a:r>
            <a:r>
              <a:rPr dirty="0" spc="-5"/>
              <a:t>(пер</a:t>
            </a:r>
            <a:r>
              <a:rPr dirty="0" spc="-35"/>
              <a:t>е</a:t>
            </a:r>
            <a:r>
              <a:rPr dirty="0" spc="-5"/>
              <a:t>дб</a:t>
            </a:r>
            <a:r>
              <a:rPr dirty="0" spc="-114"/>
              <a:t>а</a:t>
            </a:r>
            <a:r>
              <a:rPr dirty="0" spc="-5"/>
              <a:t>ч</a:t>
            </a:r>
            <a:r>
              <a:rPr dirty="0" spc="-20"/>
              <a:t>а</a:t>
            </a:r>
            <a:r>
              <a:rPr dirty="0" spc="-5"/>
              <a:t>є</a:t>
            </a:r>
            <a:r>
              <a:rPr dirty="0"/>
              <a:t>	</a:t>
            </a:r>
            <a:r>
              <a:rPr dirty="0" spc="-10"/>
              <a:t>в</a:t>
            </a:r>
            <a:r>
              <a:rPr dirty="0" spc="5"/>
              <a:t>з</a:t>
            </a:r>
            <a:r>
              <a:rPr dirty="0" spc="-5"/>
              <a:t>аємозв</a:t>
            </a:r>
            <a:r>
              <a:rPr dirty="0"/>
              <a:t>’</a:t>
            </a:r>
            <a:r>
              <a:rPr dirty="0" spc="-5"/>
              <a:t>я</a:t>
            </a:r>
            <a:r>
              <a:rPr dirty="0" spc="-20"/>
              <a:t>з</a:t>
            </a:r>
            <a:r>
              <a:rPr dirty="0" spc="-5"/>
              <a:t>ок</a:t>
            </a:r>
            <a:r>
              <a:rPr dirty="0"/>
              <a:t>	</a:t>
            </a:r>
            <a:r>
              <a:rPr dirty="0" spc="-5"/>
              <a:t>усіх  </a:t>
            </a:r>
            <a:r>
              <a:rPr dirty="0" spc="-5"/>
              <a:t>елементів</a:t>
            </a:r>
            <a:r>
              <a:rPr dirty="0" spc="20"/>
              <a:t> </a:t>
            </a:r>
            <a:r>
              <a:rPr dirty="0" spc="-10"/>
              <a:t>вище</a:t>
            </a:r>
            <a:r>
              <a:rPr dirty="0" spc="5"/>
              <a:t> </a:t>
            </a:r>
            <a:r>
              <a:rPr dirty="0" spc="-20"/>
              <a:t>зазначених</a:t>
            </a:r>
            <a:r>
              <a:rPr dirty="0" spc="15"/>
              <a:t> </a:t>
            </a:r>
            <a:r>
              <a:rPr dirty="0" spc="-5"/>
              <a:t>програм).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909" y="5982411"/>
            <a:ext cx="8552815" cy="7874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834005" marR="5080" indent="-2821940">
              <a:lnSpc>
                <a:spcPct val="100000"/>
              </a:lnSpc>
              <a:spcBef>
                <a:spcPts val="95"/>
              </a:spcBef>
            </a:pPr>
            <a:r>
              <a:rPr dirty="0" sz="2500" spc="-10">
                <a:solidFill>
                  <a:srgbClr val="FFFFFF"/>
                </a:solidFill>
                <a:latin typeface="Times New Roman"/>
                <a:cs typeface="Times New Roman"/>
              </a:rPr>
              <a:t>Різновиди</a:t>
            </a:r>
            <a:r>
              <a:rPr dirty="0" sz="25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500" spc="-15">
                <a:solidFill>
                  <a:srgbClr val="FFFFFF"/>
                </a:solidFill>
                <a:latin typeface="Times New Roman"/>
                <a:cs typeface="Times New Roman"/>
              </a:rPr>
              <a:t>ігор,</a:t>
            </a:r>
            <a:r>
              <a:rPr dirty="0" sz="25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500" spc="-5">
                <a:solidFill>
                  <a:srgbClr val="FFFFFF"/>
                </a:solidFill>
                <a:latin typeface="Times New Roman"/>
                <a:cs typeface="Times New Roman"/>
              </a:rPr>
              <a:t>що</a:t>
            </a:r>
            <a:r>
              <a:rPr dirty="0" sz="25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500" spc="-10">
                <a:solidFill>
                  <a:srgbClr val="FFFFFF"/>
                </a:solidFill>
                <a:latin typeface="Times New Roman"/>
                <a:cs typeface="Times New Roman"/>
              </a:rPr>
              <a:t>можуть</a:t>
            </a:r>
            <a:r>
              <a:rPr dirty="0" sz="2500" spc="-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500" spc="-25">
                <a:solidFill>
                  <a:srgbClr val="FFFFFF"/>
                </a:solidFill>
                <a:latin typeface="Times New Roman"/>
                <a:cs typeface="Times New Roman"/>
              </a:rPr>
              <a:t>використовуватись</a:t>
            </a:r>
            <a:r>
              <a:rPr dirty="0" sz="25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500" spc="-5">
                <a:solidFill>
                  <a:srgbClr val="FFFFFF"/>
                </a:solidFill>
                <a:latin typeface="Times New Roman"/>
                <a:cs typeface="Times New Roman"/>
              </a:rPr>
              <a:t>у</a:t>
            </a:r>
            <a:r>
              <a:rPr dirty="0" sz="2500" spc="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500" spc="-15">
                <a:solidFill>
                  <a:srgbClr val="FFFFFF"/>
                </a:solidFill>
                <a:latin typeface="Times New Roman"/>
                <a:cs typeface="Times New Roman"/>
              </a:rPr>
              <a:t>маркетинговій </a:t>
            </a:r>
            <a:r>
              <a:rPr dirty="0" sz="2500" spc="-6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500" spc="-10">
                <a:solidFill>
                  <a:srgbClr val="FFFFFF"/>
                </a:solidFill>
                <a:latin typeface="Times New Roman"/>
                <a:cs typeface="Times New Roman"/>
              </a:rPr>
              <a:t>анімаційній</a:t>
            </a:r>
            <a:r>
              <a:rPr dirty="0" sz="2500" spc="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500" spc="-10">
                <a:solidFill>
                  <a:srgbClr val="FFFFFF"/>
                </a:solidFill>
                <a:latin typeface="Times New Roman"/>
                <a:cs typeface="Times New Roman"/>
              </a:rPr>
              <a:t>програмі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2054" y="137541"/>
            <a:ext cx="2359025" cy="30130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Спортивні;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Дворові;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Рухливі;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Настільні;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Інтел</a:t>
            </a:r>
            <a:r>
              <a:rPr dirty="0" sz="2800" spc="-15">
                <a:solidFill>
                  <a:srgbClr val="FFFFFF"/>
                </a:solidFill>
                <a:latin typeface="Times New Roman"/>
                <a:cs typeface="Times New Roman"/>
              </a:rPr>
              <a:t>е</a:t>
            </a:r>
            <a:r>
              <a:rPr dirty="0" sz="2800" spc="-45">
                <a:solidFill>
                  <a:srgbClr val="FFFFFF"/>
                </a:solidFill>
                <a:latin typeface="Times New Roman"/>
                <a:cs typeface="Times New Roman"/>
              </a:rPr>
              <a:t>к</a:t>
            </a:r>
            <a:r>
              <a:rPr dirty="0" sz="2800" spc="-40">
                <a:solidFill>
                  <a:srgbClr val="FFFFFF"/>
                </a:solidFill>
                <a:latin typeface="Times New Roman"/>
                <a:cs typeface="Times New Roman"/>
              </a:rPr>
              <a:t>ту</a:t>
            </a:r>
            <a:r>
              <a:rPr dirty="0" sz="2800" spc="5">
                <a:solidFill>
                  <a:srgbClr val="FFFFFF"/>
                </a:solidFill>
                <a:latin typeface="Times New Roman"/>
                <a:cs typeface="Times New Roman"/>
              </a:rPr>
              <a:t>а</a:t>
            </a:r>
            <a:r>
              <a:rPr dirty="0" sz="2800" spc="-10">
                <a:solidFill>
                  <a:srgbClr val="FFFFFF"/>
                </a:solidFill>
                <a:latin typeface="Times New Roman"/>
                <a:cs typeface="Times New Roman"/>
              </a:rPr>
              <a:t>л</a:t>
            </a:r>
            <a:r>
              <a:rPr dirty="0" sz="2800" spc="-15">
                <a:solidFill>
                  <a:srgbClr val="FFFFFF"/>
                </a:solidFill>
                <a:latin typeface="Times New Roman"/>
                <a:cs typeface="Times New Roman"/>
              </a:rPr>
              <a:t>ь</a:t>
            </a:r>
            <a:r>
              <a:rPr dirty="0" sz="2800" spc="-10">
                <a:solidFill>
                  <a:srgbClr val="FFFFFF"/>
                </a:solidFill>
                <a:latin typeface="Times New Roman"/>
                <a:cs typeface="Times New Roman"/>
              </a:rPr>
              <a:t>ні;  </a:t>
            </a:r>
            <a:r>
              <a:rPr dirty="0" sz="2800" spc="-10">
                <a:solidFill>
                  <a:srgbClr val="FFFFFF"/>
                </a:solidFill>
                <a:latin typeface="Times New Roman"/>
                <a:cs typeface="Times New Roman"/>
              </a:rPr>
              <a:t>Азартні; </a:t>
            </a: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 spc="-10">
                <a:solidFill>
                  <a:srgbClr val="FFFFFF"/>
                </a:solidFill>
                <a:latin typeface="Times New Roman"/>
                <a:cs typeface="Times New Roman"/>
              </a:rPr>
              <a:t>рольові</a:t>
            </a:r>
            <a:r>
              <a:rPr dirty="0" sz="2800" spc="-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ігри.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31820" y="0"/>
            <a:ext cx="3502152" cy="218236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1459" y="3285744"/>
            <a:ext cx="2663952" cy="266395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988564" y="2331720"/>
            <a:ext cx="2226564" cy="366522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390388" y="2842260"/>
            <a:ext cx="3712464" cy="245668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56487" y="22352"/>
            <a:ext cx="663130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2400" spc="-1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hlinkClick r:id="rId2"/>
              </a:rPr>
              <a:t>Спортивні</a:t>
            </a:r>
            <a:r>
              <a:rPr dirty="0" u="heavy" sz="2400" spc="25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hlinkClick r:id="rId2"/>
              </a:rPr>
              <a:t> </a:t>
            </a:r>
            <a:r>
              <a:rPr dirty="0" u="heavy" sz="2400" spc="-5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hlinkClick r:id="rId2"/>
              </a:rPr>
              <a:t>настільні</a:t>
            </a:r>
            <a:r>
              <a:rPr dirty="0" u="heavy" sz="240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hlinkClick r:id="rId2"/>
              </a:rPr>
              <a:t> </a:t>
            </a:r>
            <a:r>
              <a:rPr dirty="0" u="heavy" sz="2400" spc="-1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hlinkClick r:id="rId2"/>
              </a:rPr>
              <a:t>ігри</a:t>
            </a:r>
            <a:r>
              <a:rPr dirty="0" u="heavy" sz="2400" spc="5">
                <a:uFill>
                  <a:solidFill>
                    <a:srgbClr val="57C1B9"/>
                  </a:solidFill>
                </a:uFill>
              </a:rPr>
              <a:t> </a:t>
            </a:r>
            <a:r>
              <a:rPr dirty="0" u="heavy" sz="2400">
                <a:uFill>
                  <a:solidFill>
                    <a:srgbClr val="57C1B9"/>
                  </a:solidFill>
                </a:uFill>
              </a:rPr>
              <a:t>–</a:t>
            </a:r>
            <a:r>
              <a:rPr dirty="0" sz="2400" spc="5"/>
              <a:t> </a:t>
            </a:r>
            <a:r>
              <a:rPr dirty="0" sz="2400" spc="-5"/>
              <a:t>Футбол, </a:t>
            </a:r>
            <a:r>
              <a:rPr dirty="0" sz="2400" spc="-40"/>
              <a:t>Хокей,</a:t>
            </a:r>
            <a:r>
              <a:rPr dirty="0" sz="2400" spc="-5"/>
              <a:t> </a:t>
            </a:r>
            <a:r>
              <a:rPr dirty="0" sz="2400" spc="-10"/>
              <a:t>Більярд</a:t>
            </a:r>
            <a:endParaRPr sz="2400"/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67711" y="3540250"/>
            <a:ext cx="6865620" cy="331774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515736" y="2753614"/>
            <a:ext cx="3206115" cy="57150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2140"/>
              </a:lnSpc>
              <a:spcBef>
                <a:spcPts val="185"/>
              </a:spcBef>
            </a:pPr>
            <a:r>
              <a:rPr dirty="0" sz="1800" spc="-180" b="1">
                <a:solidFill>
                  <a:srgbClr val="FFFFFF"/>
                </a:solidFill>
                <a:latin typeface="Verdana"/>
                <a:cs typeface="Verdana"/>
              </a:rPr>
              <a:t>Ц</a:t>
            </a:r>
            <a:r>
              <a:rPr dirty="0" sz="1800" spc="-260" b="1">
                <a:solidFill>
                  <a:srgbClr val="FFFFFF"/>
                </a:solidFill>
                <a:latin typeface="Verdana"/>
                <a:cs typeface="Verdana"/>
              </a:rPr>
              <a:t>У</a:t>
            </a:r>
            <a:r>
              <a:rPr dirty="0" sz="1800" spc="-270" b="1">
                <a:solidFill>
                  <a:srgbClr val="FFFFFF"/>
                </a:solidFill>
                <a:latin typeface="Verdana"/>
                <a:cs typeface="Verdana"/>
              </a:rPr>
              <a:t>Б</a:t>
            </a:r>
            <a:r>
              <a:rPr dirty="0" sz="1800" spc="-315" b="1">
                <a:solidFill>
                  <a:srgbClr val="FFFFFF"/>
                </a:solidFill>
                <a:latin typeface="Verdana"/>
                <a:cs typeface="Verdana"/>
              </a:rPr>
              <a:t>ОКІРІ</a:t>
            </a:r>
            <a:r>
              <a:rPr dirty="0" sz="1800" spc="-120" b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800" spc="-325">
                <a:solidFill>
                  <a:srgbClr val="FFFFFF"/>
                </a:solidFill>
                <a:latin typeface="Verdana"/>
                <a:cs typeface="Verdana"/>
              </a:rPr>
              <a:t>SL</a:t>
            </a:r>
            <a:r>
              <a:rPr dirty="0" sz="1800" spc="-20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 sz="1800">
                <a:solidFill>
                  <a:srgbClr val="FFFFFF"/>
                </a:solidFill>
                <a:latin typeface="Verdana"/>
                <a:cs typeface="Verdana"/>
              </a:rPr>
              <a:t>NGP</a:t>
            </a:r>
            <a:r>
              <a:rPr dirty="0" sz="1800" spc="-25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dirty="0" sz="1800" spc="1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dirty="0" sz="1800" spc="15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dirty="0" sz="1800" spc="-16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dirty="0" sz="1800" spc="-12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800" spc="70">
                <a:solidFill>
                  <a:srgbClr val="FFFFFF"/>
                </a:solidFill>
                <a:latin typeface="Verdana"/>
                <a:cs typeface="Verdana"/>
              </a:rPr>
              <a:t>J</a:t>
            </a:r>
            <a:r>
              <a:rPr dirty="0" sz="1800" spc="11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dirty="0" sz="1800" spc="-55">
                <a:solidFill>
                  <a:srgbClr val="FFFFFF"/>
                </a:solidFill>
                <a:latin typeface="Verdana"/>
                <a:cs typeface="Verdana"/>
              </a:rPr>
              <a:t>KO,  </a:t>
            </a:r>
            <a:r>
              <a:rPr dirty="0" sz="1800" spc="-75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dirty="0" sz="1800" spc="-114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dirty="0" sz="1800" spc="-130">
                <a:solidFill>
                  <a:srgbClr val="FFFFFF"/>
                </a:solidFill>
                <a:latin typeface="Verdana"/>
                <a:cs typeface="Verdana"/>
              </a:rPr>
              <a:t>CKE</a:t>
            </a:r>
            <a:r>
              <a:rPr dirty="0" sz="1800" spc="-135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z="1800" spc="-160">
                <a:solidFill>
                  <a:srgbClr val="FFFFFF"/>
                </a:solidFill>
                <a:latin typeface="Verdana"/>
                <a:cs typeface="Verdana"/>
              </a:rPr>
              <a:t>,</a:t>
            </a:r>
            <a:r>
              <a:rPr dirty="0" sz="1800" spc="-11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800" spc="-36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z="1800" spc="-235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dirty="0" sz="1800" spc="-27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dirty="0" sz="1800" spc="-3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dirty="0" sz="1800" spc="-4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dirty="0" sz="1800" spc="-335">
                <a:solidFill>
                  <a:srgbClr val="FFFFFF"/>
                </a:solidFill>
                <a:latin typeface="Verdana"/>
                <a:cs typeface="Verdana"/>
              </a:rPr>
              <a:t>K</a:t>
            </a:r>
            <a:r>
              <a:rPr dirty="0" sz="1800" spc="-18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 sz="1800" spc="-254">
                <a:solidFill>
                  <a:srgbClr val="FFFFFF"/>
                </a:solidFill>
                <a:latin typeface="Verdana"/>
                <a:cs typeface="Verdana"/>
              </a:rPr>
              <a:t>RI</a:t>
            </a:r>
            <a:endParaRPr sz="180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6115" y="403859"/>
            <a:ext cx="4614672" cy="296570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244551" y="3665601"/>
            <a:ext cx="16554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Times New Roman"/>
                <a:cs typeface="Times New Roman"/>
              </a:rPr>
              <a:t>міні</a:t>
            </a:r>
            <a:r>
              <a:rPr dirty="0" sz="2400" spc="-7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35" b="1">
                <a:solidFill>
                  <a:srgbClr val="FFFFFF"/>
                </a:solidFill>
                <a:latin typeface="Times New Roman"/>
                <a:cs typeface="Times New Roman"/>
              </a:rPr>
              <a:t>боулінг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334" y="215341"/>
            <a:ext cx="8773160" cy="21926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8630" marR="391160" indent="-251460">
              <a:lnSpc>
                <a:spcPct val="100000"/>
              </a:lnSpc>
              <a:spcBef>
                <a:spcPts val="100"/>
              </a:spcBef>
            </a:pPr>
            <a:r>
              <a:rPr dirty="0" sz="2400" spc="-175" b="1">
                <a:solidFill>
                  <a:srgbClr val="FFFFFF"/>
                </a:solidFill>
                <a:latin typeface="Verdana"/>
                <a:cs typeface="Verdana"/>
              </a:rPr>
              <a:t>Анімаційна</a:t>
            </a:r>
            <a:r>
              <a:rPr dirty="0" sz="2400" spc="-170" b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400" spc="-160" b="1">
                <a:solidFill>
                  <a:srgbClr val="FFFFFF"/>
                </a:solidFill>
                <a:latin typeface="Verdana"/>
                <a:cs typeface="Verdana"/>
              </a:rPr>
              <a:t>прогр</a:t>
            </a:r>
            <a:r>
              <a:rPr dirty="0" sz="2400" spc="-165" b="1">
                <a:solidFill>
                  <a:srgbClr val="FFFFFF"/>
                </a:solidFill>
                <a:latin typeface="Verdana"/>
                <a:cs typeface="Verdana"/>
              </a:rPr>
              <a:t>а</a:t>
            </a:r>
            <a:r>
              <a:rPr dirty="0" sz="2400" spc="-80" b="1">
                <a:solidFill>
                  <a:srgbClr val="FFFFFF"/>
                </a:solidFill>
                <a:latin typeface="Verdana"/>
                <a:cs typeface="Verdana"/>
              </a:rPr>
              <a:t>м</a:t>
            </a:r>
            <a:r>
              <a:rPr dirty="0" sz="2400" spc="-60" b="1">
                <a:solidFill>
                  <a:srgbClr val="FFFFFF"/>
                </a:solidFill>
                <a:latin typeface="Verdana"/>
                <a:cs typeface="Verdana"/>
              </a:rPr>
              <a:t>а</a:t>
            </a:r>
            <a:r>
              <a:rPr dirty="0" sz="2400" spc="-145" b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400" spc="-340" b="1">
                <a:solidFill>
                  <a:srgbClr val="FFFFFF"/>
                </a:solidFill>
                <a:latin typeface="Verdana"/>
                <a:cs typeface="Verdana"/>
              </a:rPr>
              <a:t>в</a:t>
            </a:r>
            <a:r>
              <a:rPr dirty="0" sz="2400" spc="-145" b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400" spc="-130" b="1">
                <a:solidFill>
                  <a:srgbClr val="FFFFFF"/>
                </a:solidFill>
                <a:latin typeface="Verdana"/>
                <a:cs typeface="Verdana"/>
              </a:rPr>
              <a:t>марк</a:t>
            </a:r>
            <a:r>
              <a:rPr dirty="0" sz="2400" spc="-125" b="1">
                <a:solidFill>
                  <a:srgbClr val="FFFFFF"/>
                </a:solidFill>
                <a:latin typeface="Verdana"/>
                <a:cs typeface="Verdana"/>
              </a:rPr>
              <a:t>е</a:t>
            </a:r>
            <a:r>
              <a:rPr dirty="0" sz="2400" spc="-215" b="1">
                <a:solidFill>
                  <a:srgbClr val="FFFFFF"/>
                </a:solidFill>
                <a:latin typeface="Verdana"/>
                <a:cs typeface="Verdana"/>
              </a:rPr>
              <a:t>тинг</a:t>
            </a:r>
            <a:r>
              <a:rPr dirty="0" sz="2400" spc="-220" b="1">
                <a:solidFill>
                  <a:srgbClr val="FFFFFF"/>
                </a:solidFill>
                <a:latin typeface="Verdana"/>
                <a:cs typeface="Verdana"/>
              </a:rPr>
              <a:t>у</a:t>
            </a:r>
            <a:r>
              <a:rPr dirty="0" sz="2400" spc="-150" b="1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400" spc="-325">
                <a:solidFill>
                  <a:srgbClr val="FFFFFF"/>
                </a:solidFill>
                <a:latin typeface="Verdana"/>
                <a:cs typeface="Verdana"/>
              </a:rPr>
              <a:t>–</a:t>
            </a:r>
            <a:r>
              <a:rPr dirty="0" sz="2400" spc="-18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400" spc="75">
                <a:solidFill>
                  <a:srgbClr val="FFFFFF"/>
                </a:solidFill>
                <a:latin typeface="Verdana"/>
                <a:cs typeface="Verdana"/>
              </a:rPr>
              <a:t>це</a:t>
            </a:r>
            <a:r>
              <a:rPr dirty="0" sz="2400" spc="-19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400" spc="15">
                <a:solidFill>
                  <a:srgbClr val="FFFFFF"/>
                </a:solidFill>
                <a:latin typeface="Verdana"/>
                <a:cs typeface="Verdana"/>
              </a:rPr>
              <a:t>об'єднаний  </a:t>
            </a:r>
            <a:r>
              <a:rPr dirty="0" sz="2400" spc="-25">
                <a:solidFill>
                  <a:srgbClr val="FFFFFF"/>
                </a:solidFill>
                <a:latin typeface="Verdana"/>
                <a:cs typeface="Verdana"/>
              </a:rPr>
              <a:t>з</a:t>
            </a:r>
            <a:r>
              <a:rPr dirty="0" sz="2400" spc="-20">
                <a:solidFill>
                  <a:srgbClr val="FFFFFF"/>
                </a:solidFill>
                <a:latin typeface="Verdana"/>
                <a:cs typeface="Verdana"/>
              </a:rPr>
              <a:t>а</a:t>
            </a:r>
            <a:r>
              <a:rPr dirty="0" sz="2400" spc="-110">
                <a:solidFill>
                  <a:srgbClr val="FFFFFF"/>
                </a:solidFill>
                <a:latin typeface="Verdana"/>
                <a:cs typeface="Verdana"/>
              </a:rPr>
              <a:t>галь</a:t>
            </a:r>
            <a:r>
              <a:rPr dirty="0" sz="2400" spc="-120">
                <a:solidFill>
                  <a:srgbClr val="FFFFFF"/>
                </a:solidFill>
                <a:latin typeface="Verdana"/>
                <a:cs typeface="Verdana"/>
              </a:rPr>
              <a:t>н</a:t>
            </a:r>
            <a:r>
              <a:rPr dirty="0" sz="2400" spc="50">
                <a:solidFill>
                  <a:srgbClr val="FFFFFF"/>
                </a:solidFill>
                <a:latin typeface="Verdana"/>
                <a:cs typeface="Verdana"/>
              </a:rPr>
              <a:t>ою</a:t>
            </a:r>
            <a:r>
              <a:rPr dirty="0" sz="2400" spc="-21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400" spc="100">
                <a:solidFill>
                  <a:srgbClr val="FFFFFF"/>
                </a:solidFill>
                <a:latin typeface="Verdana"/>
                <a:cs typeface="Verdana"/>
              </a:rPr>
              <a:t>мет</a:t>
            </a:r>
            <a:r>
              <a:rPr dirty="0" sz="2400" spc="105">
                <a:solidFill>
                  <a:srgbClr val="FFFFFF"/>
                </a:solidFill>
                <a:latin typeface="Verdana"/>
                <a:cs typeface="Verdana"/>
              </a:rPr>
              <a:t>о</a:t>
            </a:r>
            <a:r>
              <a:rPr dirty="0" sz="2400" spc="-10">
                <a:solidFill>
                  <a:srgbClr val="FFFFFF"/>
                </a:solidFill>
                <a:latin typeface="Verdana"/>
                <a:cs typeface="Verdana"/>
              </a:rPr>
              <a:t>ю</a:t>
            </a:r>
            <a:r>
              <a:rPr dirty="0" sz="2400" spc="-16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400" spc="195">
                <a:solidFill>
                  <a:srgbClr val="FFFFFF"/>
                </a:solidFill>
                <a:latin typeface="Verdana"/>
                <a:cs typeface="Verdana"/>
              </a:rPr>
              <a:t>а</a:t>
            </a:r>
            <a:r>
              <a:rPr dirty="0" sz="2400" spc="120">
                <a:solidFill>
                  <a:srgbClr val="FFFFFF"/>
                </a:solidFill>
                <a:latin typeface="Verdana"/>
                <a:cs typeface="Verdana"/>
              </a:rPr>
              <a:t>бо</a:t>
            </a:r>
            <a:r>
              <a:rPr dirty="0" sz="2400" spc="-19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400" spc="-25">
                <a:solidFill>
                  <a:srgbClr val="FFFFFF"/>
                </a:solidFill>
                <a:latin typeface="Verdana"/>
                <a:cs typeface="Verdana"/>
              </a:rPr>
              <a:t>з</a:t>
            </a:r>
            <a:r>
              <a:rPr dirty="0" sz="2400" spc="-20">
                <a:solidFill>
                  <a:srgbClr val="FFFFFF"/>
                </a:solidFill>
                <a:latin typeface="Verdana"/>
                <a:cs typeface="Verdana"/>
              </a:rPr>
              <a:t>а</a:t>
            </a:r>
            <a:r>
              <a:rPr dirty="0" sz="2400" spc="160">
                <a:solidFill>
                  <a:srgbClr val="FFFFFF"/>
                </a:solidFill>
                <a:latin typeface="Verdana"/>
                <a:cs typeface="Verdana"/>
              </a:rPr>
              <a:t>думом</a:t>
            </a:r>
            <a:r>
              <a:rPr dirty="0" sz="2400" spc="-18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400" spc="-135">
                <a:solidFill>
                  <a:srgbClr val="FFFFFF"/>
                </a:solidFill>
                <a:latin typeface="Verdana"/>
                <a:cs typeface="Verdana"/>
              </a:rPr>
              <a:t>п</a:t>
            </a:r>
            <a:r>
              <a:rPr dirty="0" sz="2400" spc="-125">
                <a:solidFill>
                  <a:srgbClr val="FFFFFF"/>
                </a:solidFill>
                <a:latin typeface="Verdana"/>
                <a:cs typeface="Verdana"/>
              </a:rPr>
              <a:t>л</a:t>
            </a:r>
            <a:r>
              <a:rPr dirty="0" sz="2400" spc="45">
                <a:solidFill>
                  <a:srgbClr val="FFFFFF"/>
                </a:solidFill>
                <a:latin typeface="Verdana"/>
                <a:cs typeface="Verdana"/>
              </a:rPr>
              <a:t>а</a:t>
            </a:r>
            <a:r>
              <a:rPr dirty="0" sz="2400" spc="50">
                <a:solidFill>
                  <a:srgbClr val="FFFFFF"/>
                </a:solidFill>
                <a:latin typeface="Verdana"/>
                <a:cs typeface="Verdana"/>
              </a:rPr>
              <a:t>н</a:t>
            </a:r>
            <a:r>
              <a:rPr dirty="0" sz="2400" spc="-2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Verdana"/>
                <a:cs typeface="Verdana"/>
              </a:rPr>
              <a:t>проведе</a:t>
            </a:r>
            <a:r>
              <a:rPr dirty="0" sz="2400">
                <a:solidFill>
                  <a:srgbClr val="FFFFFF"/>
                </a:solidFill>
                <a:latin typeface="Verdana"/>
                <a:cs typeface="Verdana"/>
              </a:rPr>
              <a:t>н</a:t>
            </a:r>
            <a:r>
              <a:rPr dirty="0" sz="2400" spc="-190">
                <a:solidFill>
                  <a:srgbClr val="FFFFFF"/>
                </a:solidFill>
                <a:latin typeface="Verdana"/>
                <a:cs typeface="Verdana"/>
              </a:rPr>
              <a:t>ня  </a:t>
            </a:r>
            <a:r>
              <a:rPr dirty="0" sz="2400" spc="-50">
                <a:solidFill>
                  <a:srgbClr val="FFFFFF"/>
                </a:solidFill>
                <a:latin typeface="Verdana"/>
                <a:cs typeface="Verdana"/>
              </a:rPr>
              <a:t>різноманітних</a:t>
            </a:r>
            <a:r>
              <a:rPr dirty="0" sz="2400" spc="-21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400" spc="-100">
                <a:solidFill>
                  <a:srgbClr val="FFFFFF"/>
                </a:solidFill>
                <a:latin typeface="Verdana"/>
                <a:cs typeface="Verdana"/>
              </a:rPr>
              <a:t>заходів</a:t>
            </a:r>
            <a:r>
              <a:rPr dirty="0" sz="2400" spc="-22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400" spc="-25">
                <a:solidFill>
                  <a:srgbClr val="FFFFFF"/>
                </a:solidFill>
                <a:latin typeface="Verdana"/>
                <a:cs typeface="Verdana"/>
              </a:rPr>
              <a:t>за</a:t>
            </a:r>
            <a:r>
              <a:rPr dirty="0" sz="2400" spc="-17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400" spc="-195">
                <a:solidFill>
                  <a:srgbClr val="FFFFFF"/>
                </a:solidFill>
                <a:latin typeface="Verdana"/>
                <a:cs typeface="Verdana"/>
              </a:rPr>
              <a:t>для</a:t>
            </a:r>
            <a:r>
              <a:rPr dirty="0" sz="2400" spc="-2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400" spc="-70">
                <a:solidFill>
                  <a:srgbClr val="FFFFFF"/>
                </a:solidFill>
                <a:latin typeface="Verdana"/>
                <a:cs typeface="Verdana"/>
              </a:rPr>
              <a:t>задоволення</a:t>
            </a:r>
            <a:r>
              <a:rPr dirty="0" sz="2400" spc="-204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400" spc="20">
                <a:solidFill>
                  <a:srgbClr val="FFFFFF"/>
                </a:solidFill>
                <a:latin typeface="Verdana"/>
                <a:cs typeface="Verdana"/>
              </a:rPr>
              <a:t>потреб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5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tabLst>
                <a:tab pos="1931670" algn="l"/>
                <a:tab pos="3568700" algn="l"/>
                <a:tab pos="5499735" algn="l"/>
                <a:tab pos="6882130" algn="l"/>
                <a:tab pos="8639810" algn="l"/>
              </a:tabLst>
            </a:pP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Т</a:t>
            </a:r>
            <a:r>
              <a:rPr dirty="0" sz="2400" spc="-50" b="1">
                <a:solidFill>
                  <a:srgbClr val="FFFFFF"/>
                </a:solidFill>
                <a:latin typeface="Times New Roman"/>
                <a:cs typeface="Times New Roman"/>
              </a:rPr>
              <a:t>е</a:t>
            </a: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хн</a:t>
            </a:r>
            <a:r>
              <a:rPr dirty="0" sz="2400" spc="-40" b="1">
                <a:solidFill>
                  <a:srgbClr val="FFFFFF"/>
                </a:solidFill>
                <a:latin typeface="Times New Roman"/>
                <a:cs typeface="Times New Roman"/>
              </a:rPr>
              <a:t>о</a:t>
            </a:r>
            <a:r>
              <a:rPr dirty="0" sz="2400" spc="-5" b="1">
                <a:solidFill>
                  <a:srgbClr val="FFFFFF"/>
                </a:solidFill>
                <a:latin typeface="Times New Roman"/>
                <a:cs typeface="Times New Roman"/>
              </a:rPr>
              <a:t>логіє</a:t>
            </a: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ю	ст</a:t>
            </a:r>
            <a:r>
              <a:rPr dirty="0" sz="2400" spc="-15" b="1">
                <a:solidFill>
                  <a:srgbClr val="FFFFFF"/>
                </a:solidFill>
                <a:latin typeface="Times New Roman"/>
                <a:cs typeface="Times New Roman"/>
              </a:rPr>
              <a:t>в</a:t>
            </a: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орення	</a:t>
            </a:r>
            <a:r>
              <a:rPr dirty="0" sz="2400" spc="5" b="1">
                <a:solidFill>
                  <a:srgbClr val="FFFFFF"/>
                </a:solidFill>
                <a:latin typeface="Times New Roman"/>
                <a:cs typeface="Times New Roman"/>
              </a:rPr>
              <a:t>а</a:t>
            </a:r>
            <a:r>
              <a:rPr dirty="0" sz="2400" spc="-5" b="1">
                <a:solidFill>
                  <a:srgbClr val="FFFFFF"/>
                </a:solidFill>
                <a:latin typeface="Times New Roman"/>
                <a:cs typeface="Times New Roman"/>
              </a:rPr>
              <a:t>ні</a:t>
            </a:r>
            <a:r>
              <a:rPr dirty="0" sz="2400" spc="-15" b="1">
                <a:solidFill>
                  <a:srgbClr val="FFFFFF"/>
                </a:solidFill>
                <a:latin typeface="Times New Roman"/>
                <a:cs typeface="Times New Roman"/>
              </a:rPr>
              <a:t>м</a:t>
            </a: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а</a:t>
            </a:r>
            <a:r>
              <a:rPr dirty="0" sz="2400" spc="5" b="1">
                <a:solidFill>
                  <a:srgbClr val="FFFFFF"/>
                </a:solidFill>
                <a:latin typeface="Times New Roman"/>
                <a:cs typeface="Times New Roman"/>
              </a:rPr>
              <a:t>ц</a:t>
            </a: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ійних	</a:t>
            </a:r>
            <a:r>
              <a:rPr dirty="0" sz="2400" spc="-5" b="1">
                <a:solidFill>
                  <a:srgbClr val="FFFFFF"/>
                </a:solidFill>
                <a:latin typeface="Times New Roman"/>
                <a:cs typeface="Times New Roman"/>
              </a:rPr>
              <a:t>пр</a:t>
            </a: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о</a:t>
            </a:r>
            <a:r>
              <a:rPr dirty="0" sz="2400" spc="-5" b="1">
                <a:solidFill>
                  <a:srgbClr val="FFFFFF"/>
                </a:solidFill>
                <a:latin typeface="Times New Roman"/>
                <a:cs typeface="Times New Roman"/>
              </a:rPr>
              <a:t>гра</a:t>
            </a: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м	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склад</a:t>
            </a:r>
            <a:r>
              <a:rPr dirty="0" sz="2400" spc="5">
                <a:solidFill>
                  <a:srgbClr val="FFFFFF"/>
                </a:solidFill>
                <a:latin typeface="Times New Roman"/>
                <a:cs typeface="Times New Roman"/>
              </a:rPr>
              <a:t>а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єтьс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я	з  </a:t>
            </a:r>
            <a:r>
              <a:rPr dirty="0" sz="2400" spc="-25">
                <a:solidFill>
                  <a:srgbClr val="FFFFFF"/>
                </a:solidFill>
                <a:latin typeface="Times New Roman"/>
                <a:cs typeface="Times New Roman"/>
              </a:rPr>
              <a:t>декількох</a:t>
            </a:r>
            <a:r>
              <a:rPr dirty="0" sz="2400" spc="-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взаємопов'язаних</a:t>
            </a:r>
            <a:r>
              <a:rPr dirty="0" sz="2400" spc="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Times New Roman"/>
                <a:cs typeface="Times New Roman"/>
              </a:rPr>
              <a:t>підсистем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2054" y="2510790"/>
            <a:ext cx="872617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0059" algn="l"/>
                <a:tab pos="2716530" algn="l"/>
                <a:tab pos="3111500" algn="l"/>
                <a:tab pos="4806315" algn="l"/>
                <a:tab pos="6121400" algn="l"/>
                <a:tab pos="7708265" algn="l"/>
              </a:tabLst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1.	</a:t>
            </a: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Організаційна	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–	організація	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спільної	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діяльності	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відділів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2054" y="2750488"/>
            <a:ext cx="8728075" cy="3459479"/>
          </a:xfrm>
          <a:prstGeom prst="rect">
            <a:avLst/>
          </a:prstGeom>
        </p:spPr>
        <p:txBody>
          <a:bodyPr wrap="square" lIns="0" tIns="138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анімаційної</a:t>
            </a:r>
            <a:r>
              <a:rPr dirty="0" sz="2400" spc="-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25">
                <a:solidFill>
                  <a:srgbClr val="FFFFFF"/>
                </a:solidFill>
                <a:latin typeface="Times New Roman"/>
                <a:cs typeface="Times New Roman"/>
              </a:rPr>
              <a:t>команди;</a:t>
            </a:r>
            <a:endParaRPr sz="2400">
              <a:latin typeface="Times New Roman"/>
              <a:cs typeface="Times New Roman"/>
            </a:endParaRPr>
          </a:p>
          <a:p>
            <a:pPr marL="350520" indent="-338455">
              <a:lnSpc>
                <a:spcPct val="100000"/>
              </a:lnSpc>
              <a:spcBef>
                <a:spcPts val="994"/>
              </a:spcBef>
              <a:buAutoNum type="arabicPeriod" startAt="2"/>
              <a:tabLst>
                <a:tab pos="351155" algn="l"/>
              </a:tabLst>
            </a:pP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І</a:t>
            </a:r>
            <a:r>
              <a:rPr dirty="0" sz="2400" spc="-10" b="1">
                <a:solidFill>
                  <a:srgbClr val="FFFFFF"/>
                </a:solidFill>
                <a:latin typeface="Times New Roman"/>
                <a:cs typeface="Times New Roman"/>
              </a:rPr>
              <a:t>нструкторсько-методична</a:t>
            </a:r>
            <a:r>
              <a:rPr dirty="0" sz="2400" spc="26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dirty="0" sz="2400" spc="2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створення</a:t>
            </a:r>
            <a:r>
              <a:rPr dirty="0" sz="2400" spc="2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15">
                <a:solidFill>
                  <a:srgbClr val="FFFFFF"/>
                </a:solidFill>
                <a:latin typeface="Times New Roman"/>
                <a:cs typeface="Times New Roman"/>
              </a:rPr>
              <a:t>та</a:t>
            </a:r>
            <a:r>
              <a:rPr dirty="0" sz="2400" spc="2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розробка</a:t>
            </a:r>
            <a:r>
              <a:rPr dirty="0" sz="2400" spc="26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сценаріїв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400" spc="-25">
                <a:solidFill>
                  <a:srgbClr val="FFFFFF"/>
                </a:solidFill>
                <a:latin typeface="Times New Roman"/>
                <a:cs typeface="Times New Roman"/>
              </a:rPr>
              <a:t>заходів,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текстів,</a:t>
            </a:r>
            <a:r>
              <a:rPr dirty="0" sz="24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підбір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спортивних</a:t>
            </a:r>
            <a:r>
              <a:rPr dirty="0" sz="2400" spc="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15">
                <a:solidFill>
                  <a:srgbClr val="FFFFFF"/>
                </a:solidFill>
                <a:latin typeface="Times New Roman"/>
                <a:cs typeface="Times New Roman"/>
              </a:rPr>
              <a:t>ігор</a:t>
            </a: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і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змагань</a:t>
            </a:r>
            <a:r>
              <a:rPr dirty="0" sz="2400" spc="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тощо;</a:t>
            </a:r>
            <a:endParaRPr sz="2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  <a:spcBef>
                <a:spcPts val="994"/>
              </a:spcBef>
              <a:buFont typeface="Times New Roman"/>
              <a:buAutoNum type="arabicPeriod" startAt="3"/>
              <a:tabLst>
                <a:tab pos="347980" algn="l"/>
              </a:tabLst>
            </a:pPr>
            <a:r>
              <a:rPr dirty="0" sz="2400" spc="-5" b="1">
                <a:solidFill>
                  <a:srgbClr val="FFFFFF"/>
                </a:solidFill>
                <a:latin typeface="Times New Roman"/>
                <a:cs typeface="Times New Roman"/>
              </a:rPr>
              <a:t>Режисерська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– </a:t>
            </a: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розподіл ролей,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складання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планів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репетицій </a:t>
            </a:r>
            <a:r>
              <a:rPr dirty="0" sz="2400" spc="15">
                <a:solidFill>
                  <a:srgbClr val="FFFFFF"/>
                </a:solidFill>
                <a:latin typeface="Times New Roman"/>
                <a:cs typeface="Times New Roman"/>
              </a:rPr>
              <a:t>та </a:t>
            </a:r>
            <a:r>
              <a:rPr dirty="0" sz="2400" spc="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інше;</a:t>
            </a:r>
            <a:endParaRPr sz="2400">
              <a:latin typeface="Times New Roman"/>
              <a:cs typeface="Times New Roman"/>
            </a:endParaRPr>
          </a:p>
          <a:p>
            <a:pPr algn="just" marL="12700" marR="6985">
              <a:lnSpc>
                <a:spcPct val="100000"/>
              </a:lnSpc>
              <a:spcBef>
                <a:spcPts val="1010"/>
              </a:spcBef>
              <a:buFont typeface="Times New Roman"/>
              <a:buAutoNum type="arabicPeriod" startAt="3"/>
              <a:tabLst>
                <a:tab pos="433705" algn="l"/>
              </a:tabLst>
            </a:pPr>
            <a:r>
              <a:rPr dirty="0" sz="2400" spc="-20" b="1">
                <a:solidFill>
                  <a:srgbClr val="FFFFFF"/>
                </a:solidFill>
                <a:latin typeface="Times New Roman"/>
                <a:cs typeface="Times New Roman"/>
              </a:rPr>
              <a:t>Технічна</a:t>
            </a:r>
            <a:r>
              <a:rPr dirty="0" sz="2400" spc="-1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dirty="0" sz="24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20">
                <a:solidFill>
                  <a:srgbClr val="FFFFFF"/>
                </a:solidFill>
                <a:latin typeface="Times New Roman"/>
                <a:cs typeface="Times New Roman"/>
              </a:rPr>
              <a:t>підготовка</a:t>
            </a:r>
            <a:r>
              <a:rPr dirty="0" sz="2400" spc="-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технічних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засобів</a:t>
            </a:r>
            <a:r>
              <a:rPr dirty="0" sz="24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(об'єктів,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25">
                <a:solidFill>
                  <a:srgbClr val="FFFFFF"/>
                </a:solidFill>
                <a:latin typeface="Times New Roman"/>
                <a:cs typeface="Times New Roman"/>
              </a:rPr>
              <a:t>споруд, </a:t>
            </a:r>
            <a:r>
              <a:rPr dirty="0" sz="240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інструментів </a:t>
            </a: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тощо),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майданчика (сцени)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для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анімаційних </a:t>
            </a:r>
            <a:r>
              <a:rPr dirty="0" sz="2400" spc="-25">
                <a:solidFill>
                  <a:srgbClr val="FFFFFF"/>
                </a:solidFill>
                <a:latin typeface="Times New Roman"/>
                <a:cs typeface="Times New Roman"/>
              </a:rPr>
              <a:t>заходів, </a:t>
            </a:r>
            <a:r>
              <a:rPr dirty="0" sz="240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30">
                <a:solidFill>
                  <a:srgbClr val="FFFFFF"/>
                </a:solidFill>
                <a:latin typeface="Times New Roman"/>
                <a:cs typeface="Times New Roman"/>
              </a:rPr>
              <a:t>реквізиту,</a:t>
            </a:r>
            <a:r>
              <a:rPr dirty="0" sz="240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15">
                <a:solidFill>
                  <a:srgbClr val="FFFFFF"/>
                </a:solidFill>
                <a:latin typeface="Times New Roman"/>
                <a:cs typeface="Times New Roman"/>
              </a:rPr>
              <a:t>декорацій.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95"/>
              </a:spcBef>
            </a:pPr>
            <a:r>
              <a:rPr dirty="0" spc="5"/>
              <a:t>Процес </a:t>
            </a:r>
            <a:r>
              <a:rPr dirty="0" spc="-5"/>
              <a:t>створення анімаційної програми спортивно- </a:t>
            </a:r>
            <a:r>
              <a:rPr dirty="0" spc="-685"/>
              <a:t> </a:t>
            </a:r>
            <a:r>
              <a:rPr dirty="0" spc="-25"/>
              <a:t>оздоровчого</a:t>
            </a:r>
            <a:r>
              <a:rPr dirty="0" spc="-5"/>
              <a:t> </a:t>
            </a:r>
            <a:r>
              <a:rPr dirty="0" spc="10"/>
              <a:t>та</a:t>
            </a:r>
            <a:r>
              <a:rPr dirty="0" spc="-5"/>
              <a:t> </a:t>
            </a:r>
            <a:r>
              <a:rPr dirty="0" spc="-10"/>
              <a:t>спортивно-розважального</a:t>
            </a:r>
            <a:r>
              <a:rPr dirty="0" spc="20"/>
              <a:t> </a:t>
            </a:r>
            <a:r>
              <a:rPr dirty="0" spc="-15"/>
              <a:t>напряму </a:t>
            </a:r>
            <a:r>
              <a:rPr dirty="0" spc="-10"/>
              <a:t> </a:t>
            </a:r>
            <a:r>
              <a:rPr dirty="0" spc="-5"/>
              <a:t>містить</a:t>
            </a:r>
            <a:r>
              <a:rPr dirty="0" spc="-10"/>
              <a:t> декілька</a:t>
            </a:r>
            <a:r>
              <a:rPr dirty="0" spc="25"/>
              <a:t> </a:t>
            </a:r>
            <a:r>
              <a:rPr dirty="0" spc="-10"/>
              <a:t>етапів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0672" y="1579626"/>
            <a:ext cx="8808720" cy="43046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55600" marR="5080" indent="-343535">
              <a:lnSpc>
                <a:spcPct val="100000"/>
              </a:lnSpc>
              <a:spcBef>
                <a:spcPts val="100"/>
              </a:spcBef>
            </a:pPr>
            <a:r>
              <a:rPr dirty="0" sz="1900" spc="-170">
                <a:solidFill>
                  <a:srgbClr val="89D0D5"/>
                </a:solidFill>
                <a:latin typeface="Lucida Sans Unicode"/>
                <a:cs typeface="Lucida Sans Unicode"/>
              </a:rPr>
              <a:t>▶</a:t>
            </a:r>
            <a:r>
              <a:rPr dirty="0" sz="1900" spc="-165">
                <a:solidFill>
                  <a:srgbClr val="89D0D5"/>
                </a:solidFill>
                <a:latin typeface="Lucida Sans Unicode"/>
                <a:cs typeface="Lucida Sans Unicode"/>
              </a:rPr>
              <a:t>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1.</a:t>
            </a:r>
            <a:r>
              <a:rPr dirty="0" sz="24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Організаційний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етап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-</a:t>
            </a:r>
            <a:r>
              <a:rPr dirty="0" sz="24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організація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сумісної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діяльності </a:t>
            </a:r>
            <a:r>
              <a:rPr dirty="0" sz="24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анімаційної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25">
                <a:solidFill>
                  <a:srgbClr val="FFFFFF"/>
                </a:solidFill>
                <a:latin typeface="Times New Roman"/>
                <a:cs typeface="Times New Roman"/>
              </a:rPr>
              <a:t>команди,</a:t>
            </a:r>
            <a:r>
              <a:rPr dirty="0" sz="240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спортивних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інструкторів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(за</a:t>
            </a:r>
            <a:r>
              <a:rPr dirty="0" sz="24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наявності), </a:t>
            </a:r>
            <a:r>
              <a:rPr dirty="0" sz="24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20">
                <a:solidFill>
                  <a:srgbClr val="FFFFFF"/>
                </a:solidFill>
                <a:latin typeface="Times New Roman"/>
                <a:cs typeface="Times New Roman"/>
              </a:rPr>
              <a:t>економічного,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15">
                <a:solidFill>
                  <a:srgbClr val="FFFFFF"/>
                </a:solidFill>
                <a:latin typeface="Times New Roman"/>
                <a:cs typeface="Times New Roman"/>
              </a:rPr>
              <a:t>технічного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10">
                <a:solidFill>
                  <a:srgbClr val="FFFFFF"/>
                </a:solidFill>
                <a:latin typeface="Times New Roman"/>
                <a:cs typeface="Times New Roman"/>
              </a:rPr>
              <a:t>та</a:t>
            </a:r>
            <a:r>
              <a:rPr dirty="0" sz="2400" spc="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рекламного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відділів.</a:t>
            </a:r>
            <a:endParaRPr sz="2400">
              <a:latin typeface="Times New Roman"/>
              <a:cs typeface="Times New Roman"/>
            </a:endParaRPr>
          </a:p>
          <a:p>
            <a:pPr algn="just" marL="355600" marR="7620" indent="-343535">
              <a:lnSpc>
                <a:spcPct val="100000"/>
              </a:lnSpc>
              <a:spcBef>
                <a:spcPts val="994"/>
              </a:spcBef>
            </a:pPr>
            <a:r>
              <a:rPr dirty="0" sz="1900" spc="-170">
                <a:solidFill>
                  <a:srgbClr val="89D0D5"/>
                </a:solidFill>
                <a:latin typeface="Lucida Sans Unicode"/>
                <a:cs typeface="Lucida Sans Unicode"/>
              </a:rPr>
              <a:t>▶</a:t>
            </a:r>
            <a:r>
              <a:rPr dirty="0" sz="1900" spc="-165">
                <a:solidFill>
                  <a:srgbClr val="89D0D5"/>
                </a:solidFill>
                <a:latin typeface="Lucida Sans Unicode"/>
                <a:cs typeface="Lucida Sans Unicode"/>
              </a:rPr>
              <a:t>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2. </a:t>
            </a:r>
            <a:r>
              <a:rPr dirty="0" sz="2400" spc="-15">
                <a:solidFill>
                  <a:srgbClr val="FFFFFF"/>
                </a:solidFill>
                <a:latin typeface="Times New Roman"/>
                <a:cs typeface="Times New Roman"/>
              </a:rPr>
              <a:t>Інструкторсько-методичний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етап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-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створення ті </a:t>
            </a: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розроблення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 сценаріїв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25">
                <a:solidFill>
                  <a:srgbClr val="FFFFFF"/>
                </a:solidFill>
                <a:latin typeface="Times New Roman"/>
                <a:cs typeface="Times New Roman"/>
              </a:rPr>
              <a:t>заходів,</a:t>
            </a:r>
            <a:r>
              <a:rPr dirty="0" sz="240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текстів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15">
                <a:solidFill>
                  <a:srgbClr val="FFFFFF"/>
                </a:solidFill>
                <a:latin typeface="Times New Roman"/>
                <a:cs typeface="Times New Roman"/>
              </a:rPr>
              <a:t>ведучого</a:t>
            </a: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60">
                <a:solidFill>
                  <a:srgbClr val="FFFFFF"/>
                </a:solidFill>
                <a:latin typeface="Times New Roman"/>
                <a:cs typeface="Times New Roman"/>
              </a:rPr>
              <a:t>заходу,</a:t>
            </a:r>
            <a:r>
              <a:rPr dirty="0" sz="2400" spc="-5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підбір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спортивних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15">
                <a:solidFill>
                  <a:srgbClr val="FFFFFF"/>
                </a:solidFill>
                <a:latin typeface="Times New Roman"/>
                <a:cs typeface="Times New Roman"/>
              </a:rPr>
              <a:t>ігор, </a:t>
            </a: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змагань, </a:t>
            </a:r>
            <a:r>
              <a:rPr dirty="0" sz="2400" spc="-20">
                <a:solidFill>
                  <a:srgbClr val="FFFFFF"/>
                </a:solidFill>
                <a:latin typeface="Times New Roman"/>
                <a:cs typeface="Times New Roman"/>
              </a:rPr>
              <a:t>конкурсів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з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подальшим </a:t>
            </a: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розробленням </a:t>
            </a:r>
            <a:r>
              <a:rPr dirty="0" sz="2400" spc="-15">
                <a:solidFill>
                  <a:srgbClr val="FFFFFF"/>
                </a:solidFill>
                <a:latin typeface="Times New Roman"/>
                <a:cs typeface="Times New Roman"/>
              </a:rPr>
              <a:t>методичних </a:t>
            </a: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15">
                <a:solidFill>
                  <a:srgbClr val="FFFFFF"/>
                </a:solidFill>
                <a:latin typeface="Times New Roman"/>
                <a:cs typeface="Times New Roman"/>
              </a:rPr>
              <a:t>рекомендацій</a:t>
            </a: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на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5">
                <a:solidFill>
                  <a:srgbClr val="FFFFFF"/>
                </a:solidFill>
                <a:latin typeface="Times New Roman"/>
                <a:cs typeface="Times New Roman"/>
              </a:rPr>
              <a:t>основі</a:t>
            </a: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узагальнення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20">
                <a:solidFill>
                  <a:srgbClr val="FFFFFF"/>
                </a:solidFill>
                <a:latin typeface="Times New Roman"/>
                <a:cs typeface="Times New Roman"/>
              </a:rPr>
              <a:t>досвіду.</a:t>
            </a:r>
            <a:endParaRPr sz="2400">
              <a:latin typeface="Times New Roman"/>
              <a:cs typeface="Times New Roman"/>
            </a:endParaRPr>
          </a:p>
          <a:p>
            <a:pPr algn="just" marL="355600" marR="5715" indent="-343535">
              <a:lnSpc>
                <a:spcPct val="100000"/>
              </a:lnSpc>
              <a:spcBef>
                <a:spcPts val="1010"/>
              </a:spcBef>
            </a:pPr>
            <a:r>
              <a:rPr dirty="0" sz="1900" spc="-170">
                <a:solidFill>
                  <a:srgbClr val="89D0D5"/>
                </a:solidFill>
                <a:latin typeface="Lucida Sans Unicode"/>
                <a:cs typeface="Lucida Sans Unicode"/>
              </a:rPr>
              <a:t>▶</a:t>
            </a:r>
            <a:r>
              <a:rPr dirty="0" sz="1900" spc="-165">
                <a:solidFill>
                  <a:srgbClr val="89D0D5"/>
                </a:solidFill>
                <a:latin typeface="Lucida Sans Unicode"/>
                <a:cs typeface="Lucida Sans Unicode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3.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15">
                <a:solidFill>
                  <a:srgbClr val="FFFFFF"/>
                </a:solidFill>
                <a:latin typeface="Times New Roman"/>
                <a:cs typeface="Times New Roman"/>
              </a:rPr>
              <a:t>Технічний</a:t>
            </a: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етап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-</a:t>
            </a:r>
            <a:r>
              <a:rPr dirty="0" sz="24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20">
                <a:solidFill>
                  <a:srgbClr val="FFFFFF"/>
                </a:solidFill>
                <a:latin typeface="Times New Roman"/>
                <a:cs typeface="Times New Roman"/>
              </a:rPr>
              <a:t>підготовка</a:t>
            </a:r>
            <a:r>
              <a:rPr dirty="0" sz="2400" spc="-1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технічних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засобів</a:t>
            </a:r>
            <a:r>
              <a:rPr dirty="0" sz="2400" spc="59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(об'єктів,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25">
                <a:solidFill>
                  <a:srgbClr val="FFFFFF"/>
                </a:solidFill>
                <a:latin typeface="Times New Roman"/>
                <a:cs typeface="Times New Roman"/>
              </a:rPr>
              <a:t>споруд,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інвентарю </a:t>
            </a:r>
            <a:r>
              <a:rPr dirty="0" sz="2400" spc="5">
                <a:solidFill>
                  <a:srgbClr val="FFFFFF"/>
                </a:solidFill>
                <a:latin typeface="Times New Roman"/>
                <a:cs typeface="Times New Roman"/>
              </a:rPr>
              <a:t>та 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ін.), майданчиків для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анімаційних </a:t>
            </a:r>
            <a:r>
              <a:rPr dirty="0" sz="2400" spc="-25">
                <a:solidFill>
                  <a:srgbClr val="FFFFFF"/>
                </a:solidFill>
                <a:latin typeface="Times New Roman"/>
                <a:cs typeface="Times New Roman"/>
              </a:rPr>
              <a:t>заходів, </a:t>
            </a:r>
            <a:r>
              <a:rPr dirty="0" sz="2400" spc="-2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30">
                <a:solidFill>
                  <a:srgbClr val="FFFFFF"/>
                </a:solidFill>
                <a:latin typeface="Times New Roman"/>
                <a:cs typeface="Times New Roman"/>
              </a:rPr>
              <a:t>реквізиту,</a:t>
            </a:r>
            <a:r>
              <a:rPr dirty="0" sz="24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15">
                <a:solidFill>
                  <a:srgbClr val="FFFFFF"/>
                </a:solidFill>
                <a:latin typeface="Times New Roman"/>
                <a:cs typeface="Times New Roman"/>
              </a:rPr>
              <a:t>декорацій,</a:t>
            </a: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освітлення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(за</a:t>
            </a:r>
            <a:r>
              <a:rPr dirty="0" sz="240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потреби),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Times New Roman"/>
                <a:cs typeface="Times New Roman"/>
              </a:rPr>
              <a:t>музикального </a:t>
            </a:r>
            <a:r>
              <a:rPr dirty="0" sz="24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35">
                <a:solidFill>
                  <a:srgbClr val="FFFFFF"/>
                </a:solidFill>
                <a:latin typeface="Times New Roman"/>
                <a:cs typeface="Times New Roman"/>
              </a:rPr>
              <a:t>супроводу.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7C1B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А</dc:creator>
  <dc:title>Чернівецький науіональний університет імені Юрія Федьковича</dc:title>
  <dcterms:created xsi:type="dcterms:W3CDTF">2024-09-12T16:23:12Z</dcterms:created>
  <dcterms:modified xsi:type="dcterms:W3CDTF">2024-09-12T16:23:12Z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2024-09-12T00:00:00Z</vt:filetime>
  </property>
</Properties>
</file>